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</p:sldIdLst>
  <p:sldSz cy="5143500" cx="9144000"/>
  <p:notesSz cx="6858000" cy="9144000"/>
  <p:embeddedFontLst>
    <p:embeddedFont>
      <p:font typeface="Raleway"/>
      <p:regular r:id="rId115"/>
      <p:bold r:id="rId116"/>
      <p:italic r:id="rId117"/>
      <p:boldItalic r:id="rId118"/>
    </p:embeddedFont>
    <p:embeddedFont>
      <p:font typeface="Merriweather Sans"/>
      <p:regular r:id="rId119"/>
      <p:bold r:id="rId120"/>
      <p:italic r:id="rId121"/>
      <p:boldItalic r:id="rId122"/>
    </p:embeddedFont>
    <p:embeddedFont>
      <p:font typeface="Caveat"/>
      <p:regular r:id="rId123"/>
      <p:bold r:id="rId124"/>
    </p:embeddedFont>
    <p:embeddedFont>
      <p:font typeface="Proxima Nova"/>
      <p:regular r:id="rId125"/>
      <p:bold r:id="rId126"/>
      <p:italic r:id="rId127"/>
      <p:boldItalic r:id="rId128"/>
    </p:embeddedFont>
    <p:embeddedFont>
      <p:font typeface="Merriweather Sans ExtraBold"/>
      <p:bold r:id="rId129"/>
      <p:boldItalic r:id="rId130"/>
    </p:embeddedFont>
    <p:embeddedFont>
      <p:font typeface="Merriweather Sans Light"/>
      <p:regular r:id="rId131"/>
      <p:bold r:id="rId132"/>
      <p:italic r:id="rId133"/>
      <p:boldItalic r:id="rId1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MerriweatherSansExtraBold-bold.fntdata"/><Relationship Id="rId128" Type="http://schemas.openxmlformats.org/officeDocument/2006/relationships/font" Target="fonts/ProximaNova-boldItalic.fntdata"/><Relationship Id="rId127" Type="http://schemas.openxmlformats.org/officeDocument/2006/relationships/font" Target="fonts/ProximaNova-italic.fntdata"/><Relationship Id="rId126" Type="http://schemas.openxmlformats.org/officeDocument/2006/relationships/font" Target="fonts/ProximaNova-bold.fntdata"/><Relationship Id="rId26" Type="http://schemas.openxmlformats.org/officeDocument/2006/relationships/slide" Target="slides/slide21.xml"/><Relationship Id="rId121" Type="http://schemas.openxmlformats.org/officeDocument/2006/relationships/font" Target="fonts/MerriweatherSans-italic.fntdata"/><Relationship Id="rId25" Type="http://schemas.openxmlformats.org/officeDocument/2006/relationships/slide" Target="slides/slide20.xml"/><Relationship Id="rId120" Type="http://schemas.openxmlformats.org/officeDocument/2006/relationships/font" Target="fonts/Merriweather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ProximaNova-regular.fntdata"/><Relationship Id="rId29" Type="http://schemas.openxmlformats.org/officeDocument/2006/relationships/slide" Target="slides/slide24.xml"/><Relationship Id="rId124" Type="http://schemas.openxmlformats.org/officeDocument/2006/relationships/font" Target="fonts/Caveat-bold.fntdata"/><Relationship Id="rId123" Type="http://schemas.openxmlformats.org/officeDocument/2006/relationships/font" Target="fonts/Caveat-regular.fntdata"/><Relationship Id="rId122" Type="http://schemas.openxmlformats.org/officeDocument/2006/relationships/font" Target="fonts/MerriweatherSans-bold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Raleway-boldItalic.fntdata"/><Relationship Id="rId117" Type="http://schemas.openxmlformats.org/officeDocument/2006/relationships/font" Target="fonts/Raleway-italic.fntdata"/><Relationship Id="rId116" Type="http://schemas.openxmlformats.org/officeDocument/2006/relationships/font" Target="fonts/Raleway-bold.fntdata"/><Relationship Id="rId115" Type="http://schemas.openxmlformats.org/officeDocument/2006/relationships/font" Target="fonts/Raleway-regular.fntdata"/><Relationship Id="rId119" Type="http://schemas.openxmlformats.org/officeDocument/2006/relationships/font" Target="fonts/MerriweatherSans-regular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MerriweatherSansLight-bold.fntdata"/><Relationship Id="rId131" Type="http://schemas.openxmlformats.org/officeDocument/2006/relationships/font" Target="fonts/MerriweatherSansLight-regular.fntdata"/><Relationship Id="rId130" Type="http://schemas.openxmlformats.org/officeDocument/2006/relationships/font" Target="fonts/MerriweatherSansExtraBold-boldItalic.fntdata"/><Relationship Id="rId134" Type="http://schemas.openxmlformats.org/officeDocument/2006/relationships/font" Target="fonts/MerriweatherSansLight-boldItalic.fntdata"/><Relationship Id="rId133" Type="http://schemas.openxmlformats.org/officeDocument/2006/relationships/font" Target="fonts/MerriweatherSansLight-italic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rends.google.com/trends/explore?date=all&amp;geo=US&amp;q=%2Fm%2F0136zzks,%2Fm%2F031sdk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ces.ed.gov/programs/digest/d17/tables/dt17_322.10.asp?current=ye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ces.ed.gov/programs/digest/d17/tables/dt17_322.10.asp?current=yes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LEU0254477100A" TargetMode="External"/><Relationship Id="rId3" Type="http://schemas.openxmlformats.org/officeDocument/2006/relationships/hyperlink" Target="https://fred.stlouisfed.org/series/LEU0254477200A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ces.ed.gov/programs/digest/d17/tables/dt17_322.10.asp?current=yes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ew.georgetown.edu/cew-reports/valueofcollegemajors/#explore-data" TargetMode="Externa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ces.ed.gov/programs/digest/d17/tables/dt17_318.30.asp" TargetMode="Externa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signalfire-fund/top-5-metrics-vcs-look-at-for-series-a-b-c-c6a0171fd200" TargetMode="Externa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racle.com/us/corporate/analystreports/esg-getting-real-bigdata-2228170.pdf" TargetMode="External"/><Relationship Id="rId3" Type="http://schemas.openxmlformats.org/officeDocument/2006/relationships/hyperlink" Target="https://www.cooladata.com/blog/true-cos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8cea4c5af_0_49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58cea4c5af_0_4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cea4c5af_0_3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cea4c5af_0_3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8cea4c5af_0_5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8cea4c5af_0_5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8cea4c5af_0_5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8cea4c5af_0_5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58cea4c5af_0_5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58cea4c5af_0_5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8cea4c5af_0_5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8cea4c5af_0_5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8cea4c5af_0_5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8cea4c5af_0_5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58cea4c5af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58cea4c5af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8cea4c5af_0_5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8cea4c5af_0_5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8cea4c5af_0_5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8cea4c5af_0_5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8cea4c5af_0_5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8cea4c5af_0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8cea4c5af_0_5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8cea4c5af_0_5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cea4c5af_0_3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cea4c5af_0_3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cea4c5af_0_3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cea4c5af_0_3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8cea4c5af_0_3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8cea4c5af_0_3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cea4c5af_0_3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8cea4c5af_0_3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8cea4c5af_0_3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8cea4c5af_0_3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8cea4c5af_0_3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8cea4c5af_0_3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8cea4c5af_0_3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8cea4c5af_0_3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8cea4c5af_0_3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8cea4c5af_0_3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8cea4c5af_0_3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8cea4c5af_0_3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cea4c5af_0_4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8cea4c5af_0_4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8cea4c5af_0_3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8cea4c5af_0_3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8cea4c5af_0_3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8cea4c5af_0_3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8cea4c5af_0_3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8cea4c5af_0_3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8cea4c5af_0_3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8cea4c5af_0_3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8cea4c5af_0_5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8cea4c5af_0_5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8cea4c5af_0_4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8cea4c5af_0_4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8cea4c5af_0_3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8cea4c5af_0_3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8cea4c5af_0_3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8cea4c5af_0_3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cea4c5af_0_3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cea4c5af_0_3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8cea4c5af_0_3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8cea4c5af_0_3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8cea4c5af_0_4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8cea4c5af_0_4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8cea4c5af_0_3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8cea4c5af_0_3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8cea4c5af_0_3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8cea4c5af_0_3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Sales jumped 14% in the latest quarter, driven by the company’s transition to the public cloud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8cea4c5af_0_3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8cea4c5af_0_3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https://trends.google.com/trends/explore?date=all&amp;geo=US&amp;q=%2Fm%2F0136zzks,%2Fm%2F031sdk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8cea4c5af_0_3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8cea4c5af_0_3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cea4c5af_0_4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cea4c5af_0_4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8cea4c5af_0_4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8cea4c5af_0_4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8cea4c5af_0_4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8cea4c5af_0_4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8cea4c5af_0_4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8cea4c5af_0_4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8cea4c5af_0_4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8cea4c5af_0_4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8cea4c5af_0_4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8cea4c5af_0_4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8cea4c5af_0_5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8cea4c5af_0_5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8cea4c5af_0_4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8cea4c5af_0_4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8cea4c5af_0_4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8cea4c5af_0_4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8cea4c5af_0_4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8cea4c5af_0_4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8cea4c5af_0_4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8cea4c5af_0_4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8cea4c5af_0_4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58cea4c5af_0_4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8cea4c5af_0_4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8cea4c5af_0_4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8cea4c5af_0_4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8cea4c5af_0_4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8cea4c5af_0_4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8cea4c5af_0_4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8cea4c5af_0_4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8cea4c5af_0_4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8cea4c5af_0_4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8cea4c5af_0_4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8cea4c5af_0_4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8cea4c5af_0_4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8cea4c5af_0_5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8cea4c5af_0_5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8cea4c5af_0_4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8cea4c5af_0_4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8cea4c5af_0_4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8cea4c5af_0_4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8cea4c5af_0_4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8cea4c5af_0_4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8cea4c5af_0_4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8cea4c5af_0_4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8cea4c5af_0_4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8cea4c5af_0_4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58cea4c5af_0_4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58cea4c5af_0_4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8cea4c5af_0_4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58cea4c5af_0_4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https://pmarchive.com/guide_to_startups_part4.html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all know how important this is. I  won’t bore you with too many details here, just a couple quotes from people who you probably trust way more than me. 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8cea4c5af_0_4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8cea4c5af_0_4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8cea4c5af_0_4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8cea4c5af_0_4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8cea4c5af_0_4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8cea4c5af_0_4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8cea4c5af_0_4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8cea4c5af_0_4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8cea4c5af_0_4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8cea4c5af_0_4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58cea4c5af_0_4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58cea4c5af_0_4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8cea4c5af_0_4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58cea4c5af_0_4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8cea4c5af_0_5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8cea4c5af_0_5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8cea4c5af_0_5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8cea4c5af_0_5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8cea4c5af_0_5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8cea4c5af_0_5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8cea4c5af_0_5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58cea4c5af_0_5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58cea4c5af_0_5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58cea4c5af_0_5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8cea4c5af_0_5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8cea4c5af_0_5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8cea4c5af_0_4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8cea4c5af_0_4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8cea4c5af_0_5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58cea4c5af_0_5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58cea4c5af_0_4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58cea4c5af_0_4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8cea4c5af_0_4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58cea4c5af_0_4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58cea4c5af_0_4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58cea4c5af_0_4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58cea4c5af_0_5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58cea4c5af_0_5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8cea4c5af_0_5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58cea4c5af_0_5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8cea4c5af_0_4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8cea4c5af_0_4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8cea4c5af_0_5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58cea4c5af_0_5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58cea4c5af_0_4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58cea4c5af_0_4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58cea4c5af_0_5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58cea4c5af_0_5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https://nces.ed.gov/programs/digest/d17/tables/dt17_322.10.asp?current=yes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8cea4c5af_0_4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8cea4c5af_0_4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8cea4c5af_0_5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58cea4c5af_0_5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https://nces.ed.gov/programs/digest/d17/tables/dt17_322.10.asp?current=yes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58cea4c5af_0_4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58cea4c5af_0_4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8cea4c5af_0_4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8cea4c5af_0_4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2"/>
              </a:rPr>
              <a:t>https://fred.stlouisfed.org/series/LEU0254477100A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https://fred.stlouisfed.org/series/LEU0254477200A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58cea4c5af_0_4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58cea4c5af_0_4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58cea4c5af_0_5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58cea4c5af_0_5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https://pmarchive.com/guide_to_startups_part4.html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all know how important this is. I  won’t bore you with too many details here, just a couple quotes from people who you probably trust way more than me. 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8cea4c5af_0_5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8cea4c5af_0_5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58cea4c5af_0_4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58cea4c5af_0_4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58cea4c5af_0_5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58cea4c5af_0_5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58cea4c5af_0_5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58cea4c5af_0_5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58cea4c5af_0_5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58cea4c5af_0_5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cea4c5af_0_3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cea4c5af_0_3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8cea4c5af_0_5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8cea4c5af_0_5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8cea4c5af_0_4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8cea4c5af_0_4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https://nces.ed.gov/programs/digest/d17/tables/dt17_322.10.asp?current=yes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58cea4c5af_0_4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58cea4c5af_0_4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https://cew.georgetown.edu/cew-reports/valueofcollegemajors/#explore-data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cea4c5af_0_4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cea4c5af_0_4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https://nces.ed.gov/programs/digest/d17/tables/dt17_318.30.asp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8cea4c5af_0_5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8cea4c5af_0_5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58cea4c5af_0_5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58cea4c5af_0_5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8cea4c5af_0_5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8cea4c5af_0_5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8cea4c5af_0_5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8cea4c5af_0_5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https://medium.com/signalfire-fund/top-5-metrics-vcs-look-at-for-series-a-b-c-c6a0171fd200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8cea4c5af_0_3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8cea4c5af_0_3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8cea4c5af_0_5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8cea4c5af_0_5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http://www.oracle.com/us/corporate/analystreports/esg-getting-real-bigdata-2228170.pdf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https://www.cooladata.com/blog/true-cost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all these things investors want. These are the ways that investors evaluate startups. It’s intimidating.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indent="-228600" lvl="5" marL="27432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indent="-228600" lvl="6" marL="32004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indent="-228600" lvl="7" marL="3657600" rtl="0"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indent="-228600" lvl="8" marL="4114800" rtl="0"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311700" y="1106125"/>
            <a:ext cx="8520600" cy="19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40.png"/><Relationship Id="rId13" Type="http://schemas.openxmlformats.org/officeDocument/2006/relationships/image" Target="../media/image20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15" Type="http://schemas.openxmlformats.org/officeDocument/2006/relationships/image" Target="../media/image22.png"/><Relationship Id="rId14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4183700" y="3745050"/>
            <a:ext cx="4843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 txBox="1"/>
          <p:nvPr/>
        </p:nvSpPr>
        <p:spPr>
          <a:xfrm>
            <a:off x="7443850" y="1211719"/>
            <a:ext cx="1294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@O</a:t>
            </a: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DSC</a:t>
            </a:r>
            <a:endParaRPr sz="1800"/>
          </a:p>
        </p:txBody>
      </p:sp>
      <p:sp>
        <p:nvSpPr>
          <p:cNvPr id="101" name="Google Shape;101;p25"/>
          <p:cNvSpPr txBox="1"/>
          <p:nvPr/>
        </p:nvSpPr>
        <p:spPr>
          <a:xfrm>
            <a:off x="491675" y="213056"/>
            <a:ext cx="5324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OPEN 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SCIENCE 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CONFERENCE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3442400" y="4165819"/>
            <a:ext cx="54789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825"/>
            <a:ext cx="9143999" cy="522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00" y="0"/>
            <a:ext cx="71852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24"/>
          <p:cNvSpPr txBox="1"/>
          <p:nvPr>
            <p:ph type="ctrTitle"/>
          </p:nvPr>
        </p:nvSpPr>
        <p:spPr>
          <a:xfrm>
            <a:off x="1715400" y="384355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How do make sure it’s not self-reinforcing?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54" name="Google Shape;1154;p124"/>
          <p:cNvSpPr txBox="1"/>
          <p:nvPr>
            <p:ph type="ctrTitle"/>
          </p:nvPr>
        </p:nvSpPr>
        <p:spPr>
          <a:xfrm>
            <a:off x="1143000" y="859075"/>
            <a:ext cx="4996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Why?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55" name="Google Shape;1155;p124"/>
          <p:cNvSpPr txBox="1"/>
          <p:nvPr>
            <p:ph type="ctrTitle"/>
          </p:nvPr>
        </p:nvSpPr>
        <p:spPr>
          <a:xfrm>
            <a:off x="753600" y="18621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1.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56" name="Google Shape;1156;p124"/>
          <p:cNvSpPr txBox="1"/>
          <p:nvPr>
            <p:ph type="ctrTitle"/>
          </p:nvPr>
        </p:nvSpPr>
        <p:spPr>
          <a:xfrm>
            <a:off x="753600" y="255740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2.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57" name="Google Shape;1157;p124"/>
          <p:cNvSpPr txBox="1"/>
          <p:nvPr>
            <p:ph type="ctrTitle"/>
          </p:nvPr>
        </p:nvSpPr>
        <p:spPr>
          <a:xfrm>
            <a:off x="753600" y="3252675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3.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58" name="Google Shape;1158;p124"/>
          <p:cNvSpPr txBox="1"/>
          <p:nvPr>
            <p:ph type="ctrTitle"/>
          </p:nvPr>
        </p:nvSpPr>
        <p:spPr>
          <a:xfrm>
            <a:off x="753600" y="39479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4.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59" name="Google Shape;1159;p124"/>
          <p:cNvSpPr txBox="1"/>
          <p:nvPr>
            <p:ph type="ctrTitle"/>
          </p:nvPr>
        </p:nvSpPr>
        <p:spPr>
          <a:xfrm>
            <a:off x="1715400" y="175700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How do we make sure reps see the leads?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60" name="Google Shape;1160;p124"/>
          <p:cNvSpPr txBox="1"/>
          <p:nvPr>
            <p:ph type="ctrTitle"/>
          </p:nvPr>
        </p:nvSpPr>
        <p:spPr>
          <a:xfrm>
            <a:off x="1715400" y="2453000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How do we test our new model against the old one?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61" name="Google Shape;1161;p124"/>
          <p:cNvSpPr txBox="1"/>
          <p:nvPr>
            <p:ph type="ctrTitle"/>
          </p:nvPr>
        </p:nvSpPr>
        <p:spPr>
          <a:xfrm>
            <a:off x="1715400" y="3148272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How much detail about the score do we expose?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25"/>
          <p:cNvSpPr/>
          <p:nvPr/>
        </p:nvSpPr>
        <p:spPr>
          <a:xfrm>
            <a:off x="1411425" y="1480700"/>
            <a:ext cx="6286500" cy="213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7" name="Google Shape;116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1705088"/>
            <a:ext cx="6134101" cy="17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26"/>
          <p:cNvSpPr/>
          <p:nvPr/>
        </p:nvSpPr>
        <p:spPr>
          <a:xfrm>
            <a:off x="2032513" y="1652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26"/>
          <p:cNvSpPr/>
          <p:nvPr/>
        </p:nvSpPr>
        <p:spPr>
          <a:xfrm>
            <a:off x="3908063" y="1652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26"/>
          <p:cNvSpPr/>
          <p:nvPr/>
        </p:nvSpPr>
        <p:spPr>
          <a:xfrm>
            <a:off x="2970300" y="173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26"/>
          <p:cNvSpPr txBox="1"/>
          <p:nvPr>
            <p:ph idx="4294967295" type="ctrTitle"/>
          </p:nvPr>
        </p:nvSpPr>
        <p:spPr>
          <a:xfrm>
            <a:off x="3502650" y="669925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and business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76" name="Google Shape;1176;p126"/>
          <p:cNvSpPr txBox="1"/>
          <p:nvPr>
            <p:ph idx="4294967295" type="ctrTitle"/>
          </p:nvPr>
        </p:nvSpPr>
        <p:spPr>
          <a:xfrm>
            <a:off x="1923250" y="337420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Engineering and development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77" name="Google Shape;1177;p126"/>
          <p:cNvSpPr txBox="1"/>
          <p:nvPr>
            <p:ph idx="4294967295" type="ctrTitle"/>
          </p:nvPr>
        </p:nvSpPr>
        <p:spPr>
          <a:xfrm>
            <a:off x="4972775" y="3541575"/>
            <a:ext cx="2138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Statistics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pic>
        <p:nvPicPr>
          <p:cNvPr id="1178" name="Google Shape;117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588" y="2199396"/>
            <a:ext cx="1074825" cy="10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27"/>
          <p:cNvSpPr/>
          <p:nvPr/>
        </p:nvSpPr>
        <p:spPr>
          <a:xfrm>
            <a:off x="2770650" y="684075"/>
            <a:ext cx="3602700" cy="3602700"/>
          </a:xfrm>
          <a:prstGeom prst="ellipse">
            <a:avLst/>
          </a:prstGeom>
          <a:noFill/>
          <a:ln cap="flat" cmpd="sng" w="38100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27"/>
          <p:cNvSpPr/>
          <p:nvPr/>
        </p:nvSpPr>
        <p:spPr>
          <a:xfrm>
            <a:off x="3809119" y="3879275"/>
            <a:ext cx="914400" cy="9144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27"/>
          <p:cNvSpPr txBox="1"/>
          <p:nvPr>
            <p:ph idx="4294967295" type="ctrTitle"/>
          </p:nvPr>
        </p:nvSpPr>
        <p:spPr>
          <a:xfrm>
            <a:off x="1983875" y="409290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Engineering and development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86" name="Google Shape;1186;p127"/>
          <p:cNvSpPr txBox="1"/>
          <p:nvPr>
            <p:ph idx="4294967295" type="ctrTitle"/>
          </p:nvPr>
        </p:nvSpPr>
        <p:spPr>
          <a:xfrm>
            <a:off x="4868900" y="4176600"/>
            <a:ext cx="2138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Statistics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87" name="Google Shape;1187;p127"/>
          <p:cNvSpPr/>
          <p:nvPr/>
        </p:nvSpPr>
        <p:spPr>
          <a:xfrm>
            <a:off x="4420469" y="3879275"/>
            <a:ext cx="914400" cy="914400"/>
          </a:xfrm>
          <a:prstGeom prst="ellipse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27"/>
          <p:cNvSpPr txBox="1"/>
          <p:nvPr>
            <p:ph idx="4294967295" type="ctrTitle"/>
          </p:nvPr>
        </p:nvSpPr>
        <p:spPr>
          <a:xfrm>
            <a:off x="3502650" y="212415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and business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28"/>
          <p:cNvSpPr txBox="1"/>
          <p:nvPr>
            <p:ph idx="4294967295" type="ctrTitle"/>
          </p:nvPr>
        </p:nvSpPr>
        <p:spPr>
          <a:xfrm>
            <a:off x="857275" y="1498050"/>
            <a:ext cx="6641400" cy="21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science at Mode: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Solving hard business problems with analytical reasoning and existing frameworks 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29"/>
          <p:cNvSpPr txBox="1"/>
          <p:nvPr>
            <p:ph type="ctrTitle"/>
          </p:nvPr>
        </p:nvSpPr>
        <p:spPr>
          <a:xfrm>
            <a:off x="1143000" y="859075"/>
            <a:ext cx="4996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Four big changes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99" name="Google Shape;1199;p129"/>
          <p:cNvSpPr txBox="1"/>
          <p:nvPr>
            <p:ph type="ctrTitle"/>
          </p:nvPr>
        </p:nvSpPr>
        <p:spPr>
          <a:xfrm>
            <a:off x="2390675" y="175700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Falling compute costs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200" name="Google Shape;1200;p129"/>
          <p:cNvSpPr txBox="1"/>
          <p:nvPr>
            <p:ph type="ctrTitle"/>
          </p:nvPr>
        </p:nvSpPr>
        <p:spPr>
          <a:xfrm>
            <a:off x="2390675" y="2297150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The cloud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201" name="Google Shape;1201;p129"/>
          <p:cNvSpPr txBox="1"/>
          <p:nvPr>
            <p:ph type="ctrTitle"/>
          </p:nvPr>
        </p:nvSpPr>
        <p:spPr>
          <a:xfrm>
            <a:off x="2390675" y="2836547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Data standardization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202" name="Google Shape;1202;p129"/>
          <p:cNvSpPr txBox="1"/>
          <p:nvPr>
            <p:ph type="ctrTitle"/>
          </p:nvPr>
        </p:nvSpPr>
        <p:spPr>
          <a:xfrm>
            <a:off x="1532925" y="18621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1.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203" name="Google Shape;1203;p129"/>
          <p:cNvSpPr txBox="1"/>
          <p:nvPr>
            <p:ph type="ctrTitle"/>
          </p:nvPr>
        </p:nvSpPr>
        <p:spPr>
          <a:xfrm>
            <a:off x="1532925" y="2401538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2.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204" name="Google Shape;1204;p129"/>
          <p:cNvSpPr txBox="1"/>
          <p:nvPr>
            <p:ph type="ctrTitle"/>
          </p:nvPr>
        </p:nvSpPr>
        <p:spPr>
          <a:xfrm>
            <a:off x="1532925" y="29409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3.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205" name="Google Shape;1205;p129"/>
          <p:cNvSpPr txBox="1"/>
          <p:nvPr>
            <p:ph type="ctrTitle"/>
          </p:nvPr>
        </p:nvSpPr>
        <p:spPr>
          <a:xfrm>
            <a:off x="2390675" y="3406975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Move to open source 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206" name="Google Shape;1206;p129"/>
          <p:cNvSpPr txBox="1"/>
          <p:nvPr>
            <p:ph type="ctrTitle"/>
          </p:nvPr>
        </p:nvSpPr>
        <p:spPr>
          <a:xfrm>
            <a:off x="1532925" y="3512125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4.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30"/>
          <p:cNvSpPr txBox="1"/>
          <p:nvPr>
            <p:ph idx="4294967295" type="ctrTitle"/>
          </p:nvPr>
        </p:nvSpPr>
        <p:spPr>
          <a:xfrm>
            <a:off x="1662600" y="2009250"/>
            <a:ext cx="58188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Jumping to the end...</a:t>
            </a:r>
            <a:endParaRPr b="1" sz="6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31"/>
          <p:cNvSpPr txBox="1"/>
          <p:nvPr>
            <p:ph idx="4294967295" type="ctrTitle"/>
          </p:nvPr>
        </p:nvSpPr>
        <p:spPr>
          <a:xfrm>
            <a:off x="1365600" y="2009250"/>
            <a:ext cx="64128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It’s time to update our definition of a data scientist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32"/>
          <p:cNvSpPr/>
          <p:nvPr/>
        </p:nvSpPr>
        <p:spPr>
          <a:xfrm>
            <a:off x="2032513" y="1652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32"/>
          <p:cNvSpPr/>
          <p:nvPr/>
        </p:nvSpPr>
        <p:spPr>
          <a:xfrm>
            <a:off x="3908063" y="1652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32"/>
          <p:cNvSpPr/>
          <p:nvPr/>
        </p:nvSpPr>
        <p:spPr>
          <a:xfrm>
            <a:off x="2970300" y="173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32"/>
          <p:cNvSpPr txBox="1"/>
          <p:nvPr>
            <p:ph idx="4294967295" type="ctrTitle"/>
          </p:nvPr>
        </p:nvSpPr>
        <p:spPr>
          <a:xfrm>
            <a:off x="3502650" y="669925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and business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225" name="Google Shape;1225;p132"/>
          <p:cNvSpPr txBox="1"/>
          <p:nvPr>
            <p:ph idx="4294967295" type="ctrTitle"/>
          </p:nvPr>
        </p:nvSpPr>
        <p:spPr>
          <a:xfrm>
            <a:off x="1923250" y="337420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Engineering and development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226" name="Google Shape;1226;p132"/>
          <p:cNvSpPr txBox="1"/>
          <p:nvPr>
            <p:ph idx="4294967295" type="ctrTitle"/>
          </p:nvPr>
        </p:nvSpPr>
        <p:spPr>
          <a:xfrm>
            <a:off x="4972775" y="3541575"/>
            <a:ext cx="2138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Statistics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33"/>
          <p:cNvSpPr/>
          <p:nvPr/>
        </p:nvSpPr>
        <p:spPr>
          <a:xfrm>
            <a:off x="2770650" y="684075"/>
            <a:ext cx="3602700" cy="3602700"/>
          </a:xfrm>
          <a:prstGeom prst="ellipse">
            <a:avLst/>
          </a:prstGeom>
          <a:noFill/>
          <a:ln cap="flat" cmpd="sng" w="38100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33"/>
          <p:cNvSpPr/>
          <p:nvPr/>
        </p:nvSpPr>
        <p:spPr>
          <a:xfrm>
            <a:off x="3809119" y="3879275"/>
            <a:ext cx="914400" cy="9144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33"/>
          <p:cNvSpPr txBox="1"/>
          <p:nvPr>
            <p:ph idx="4294967295" type="ctrTitle"/>
          </p:nvPr>
        </p:nvSpPr>
        <p:spPr>
          <a:xfrm>
            <a:off x="1983875" y="409290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Engineering and development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234" name="Google Shape;1234;p133"/>
          <p:cNvSpPr txBox="1"/>
          <p:nvPr>
            <p:ph idx="4294967295" type="ctrTitle"/>
          </p:nvPr>
        </p:nvSpPr>
        <p:spPr>
          <a:xfrm>
            <a:off x="4868900" y="4176600"/>
            <a:ext cx="2138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Statistics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235" name="Google Shape;1235;p133"/>
          <p:cNvSpPr/>
          <p:nvPr/>
        </p:nvSpPr>
        <p:spPr>
          <a:xfrm>
            <a:off x="4420469" y="3879275"/>
            <a:ext cx="914400" cy="914400"/>
          </a:xfrm>
          <a:prstGeom prst="ellipse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33"/>
          <p:cNvSpPr txBox="1"/>
          <p:nvPr>
            <p:ph idx="4294967295" type="ctrTitle"/>
          </p:nvPr>
        </p:nvSpPr>
        <p:spPr>
          <a:xfrm>
            <a:off x="3502650" y="212415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and business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ctrTitle"/>
          </p:nvPr>
        </p:nvSpPr>
        <p:spPr>
          <a:xfrm>
            <a:off x="1143000" y="544025"/>
            <a:ext cx="6160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in 2014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in 2014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5" name="Google Shape;175;p36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79" name="Google Shape;179;p36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80" name="Google Shape;180;p36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7360225" y="4704575"/>
            <a:ext cx="1783200" cy="3549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Sources: Enterprise Strategy Group, SAS, Cooladata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in 2014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87" name="Google Shape;187;p37"/>
          <p:cNvCxnSpPr>
            <a:stCxn id="188" idx="3"/>
            <a:endCxn id="189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37"/>
          <p:cNvCxnSpPr>
            <a:endCxn id="189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37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1" name="Google Shape;191;p37"/>
          <p:cNvCxnSpPr>
            <a:stCxn id="192" idx="3"/>
            <a:endCxn id="189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37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94" name="Google Shape;194;p37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37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37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37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97" name="Google Shape;197;p37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98" name="Google Shape;198;p37"/>
          <p:cNvSpPr txBox="1"/>
          <p:nvPr>
            <p:ph type="ctrTitle"/>
          </p:nvPr>
        </p:nvSpPr>
        <p:spPr>
          <a:xfrm>
            <a:off x="2753400" y="3680200"/>
            <a:ext cx="33075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$100k for DB software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99" name="Google Shape;199;p37"/>
          <p:cNvCxnSpPr/>
          <p:nvPr/>
        </p:nvCxnSpPr>
        <p:spPr>
          <a:xfrm flipH="1" rot="10800000">
            <a:off x="3633100" y="3223775"/>
            <a:ext cx="241800" cy="5496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37"/>
          <p:cNvSpPr/>
          <p:nvPr/>
        </p:nvSpPr>
        <p:spPr>
          <a:xfrm>
            <a:off x="7360225" y="4704575"/>
            <a:ext cx="1783200" cy="3549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Sources: Enterprise Strategy Group, SAS, Cooladata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in 2014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06" name="Google Shape;206;p38"/>
          <p:cNvCxnSpPr>
            <a:stCxn id="207" idx="3"/>
            <a:endCxn id="208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8"/>
          <p:cNvCxnSpPr>
            <a:endCxn id="208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8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0" name="Google Shape;210;p38"/>
          <p:cNvCxnSpPr>
            <a:stCxn id="211" idx="3"/>
            <a:endCxn id="208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38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13" name="Google Shape;213;p38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8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8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8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15" name="Google Shape;215;p38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17" name="Google Shape;217;p38"/>
          <p:cNvSpPr txBox="1"/>
          <p:nvPr>
            <p:ph type="ctrTitle"/>
          </p:nvPr>
        </p:nvSpPr>
        <p:spPr>
          <a:xfrm>
            <a:off x="2753400" y="3680200"/>
            <a:ext cx="27909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$100k hardware and infrastructure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18" name="Google Shape;218;p38"/>
          <p:cNvCxnSpPr/>
          <p:nvPr/>
        </p:nvCxnSpPr>
        <p:spPr>
          <a:xfrm flipH="1" rot="10800000">
            <a:off x="3633100" y="3223775"/>
            <a:ext cx="241800" cy="5496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38"/>
          <p:cNvSpPr/>
          <p:nvPr/>
        </p:nvSpPr>
        <p:spPr>
          <a:xfrm>
            <a:off x="7360225" y="4704575"/>
            <a:ext cx="1783200" cy="3549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Sources: Enterprise Strategy Group, SAS, Cooladata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in 2014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25" name="Google Shape;225;p39"/>
          <p:cNvCxnSpPr>
            <a:stCxn id="226" idx="3"/>
            <a:endCxn id="227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39"/>
          <p:cNvCxnSpPr>
            <a:endCxn id="227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9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9" name="Google Shape;229;p39"/>
          <p:cNvCxnSpPr>
            <a:stCxn id="230" idx="3"/>
            <a:endCxn id="227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9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36" name="Google Shape;236;p39"/>
          <p:cNvSpPr txBox="1"/>
          <p:nvPr>
            <p:ph type="ctrTitle"/>
          </p:nvPr>
        </p:nvSpPr>
        <p:spPr>
          <a:xfrm>
            <a:off x="2229700" y="3882125"/>
            <a:ext cx="37155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$250k for ETL engineers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37" name="Google Shape;237;p39"/>
          <p:cNvCxnSpPr/>
          <p:nvPr/>
        </p:nvCxnSpPr>
        <p:spPr>
          <a:xfrm rot="10800000">
            <a:off x="2753575" y="3179800"/>
            <a:ext cx="230100" cy="7953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39"/>
          <p:cNvSpPr/>
          <p:nvPr/>
        </p:nvSpPr>
        <p:spPr>
          <a:xfrm>
            <a:off x="7360225" y="4704575"/>
            <a:ext cx="1783200" cy="3549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Sources: Enterprise Strategy Group, SAS, Cooladata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in 2014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44" name="Google Shape;244;p40"/>
          <p:cNvCxnSpPr>
            <a:stCxn id="245" idx="3"/>
            <a:endCxn id="246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40"/>
          <p:cNvCxnSpPr>
            <a:endCxn id="246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40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8" name="Google Shape;248;p40"/>
          <p:cNvCxnSpPr>
            <a:stCxn id="249" idx="3"/>
            <a:endCxn id="246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40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51" name="Google Shape;251;p40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40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40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40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55" name="Google Shape;255;p40"/>
          <p:cNvSpPr/>
          <p:nvPr/>
        </p:nvSpPr>
        <p:spPr>
          <a:xfrm>
            <a:off x="512765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FCF1E3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6" name="Google Shape;256;p40"/>
          <p:cNvCxnSpPr>
            <a:stCxn id="246" idx="3"/>
            <a:endCxn id="255" idx="1"/>
          </p:cNvCxnSpPr>
          <p:nvPr/>
        </p:nvCxnSpPr>
        <p:spPr>
          <a:xfrm>
            <a:off x="4652825" y="2536025"/>
            <a:ext cx="4749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40"/>
          <p:cNvSpPr txBox="1"/>
          <p:nvPr/>
        </p:nvSpPr>
        <p:spPr>
          <a:xfrm>
            <a:off x="512765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Analytics + data science platform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58" name="Google Shape;258;p40"/>
          <p:cNvSpPr txBox="1"/>
          <p:nvPr>
            <p:ph type="ctrTitle"/>
          </p:nvPr>
        </p:nvSpPr>
        <p:spPr>
          <a:xfrm>
            <a:off x="3699825" y="3805800"/>
            <a:ext cx="34923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$50k for SAS or manage a custom platform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59" name="Google Shape;259;p40"/>
          <p:cNvCxnSpPr/>
          <p:nvPr/>
        </p:nvCxnSpPr>
        <p:spPr>
          <a:xfrm flipH="1" rot="10800000">
            <a:off x="5238475" y="3265800"/>
            <a:ext cx="659400" cy="6594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40"/>
          <p:cNvSpPr/>
          <p:nvPr/>
        </p:nvSpPr>
        <p:spPr>
          <a:xfrm>
            <a:off x="7360225" y="4704575"/>
            <a:ext cx="1783200" cy="3549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Sources: Enterprise Strategy Group, SAS, Cooladata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in 2014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66" name="Google Shape;266;p41"/>
          <p:cNvCxnSpPr>
            <a:stCxn id="267" idx="3"/>
            <a:endCxn id="268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1"/>
          <p:cNvCxnSpPr>
            <a:endCxn id="268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41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0" name="Google Shape;270;p41"/>
          <p:cNvCxnSpPr>
            <a:stCxn id="271" idx="3"/>
            <a:endCxn id="268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41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73" name="Google Shape;273;p41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41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512765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FCF1E3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8" name="Google Shape;278;p41"/>
          <p:cNvCxnSpPr>
            <a:stCxn id="268" idx="3"/>
            <a:endCxn id="277" idx="1"/>
          </p:cNvCxnSpPr>
          <p:nvPr/>
        </p:nvCxnSpPr>
        <p:spPr>
          <a:xfrm>
            <a:off x="4652825" y="2536025"/>
            <a:ext cx="4749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41"/>
          <p:cNvSpPr txBox="1"/>
          <p:nvPr/>
        </p:nvSpPr>
        <p:spPr>
          <a:xfrm>
            <a:off x="512765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Analytics + data science platform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80" name="Google Shape;280;p41"/>
          <p:cNvSpPr txBox="1"/>
          <p:nvPr>
            <p:ph type="ctrTitle"/>
          </p:nvPr>
        </p:nvSpPr>
        <p:spPr>
          <a:xfrm>
            <a:off x="3699825" y="3805800"/>
            <a:ext cx="32622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Home-built ML models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81" name="Google Shape;281;p41"/>
          <p:cNvCxnSpPr/>
          <p:nvPr/>
        </p:nvCxnSpPr>
        <p:spPr>
          <a:xfrm flipH="1" rot="10800000">
            <a:off x="5238475" y="3265800"/>
            <a:ext cx="659400" cy="6594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1"/>
          <p:cNvSpPr/>
          <p:nvPr/>
        </p:nvSpPr>
        <p:spPr>
          <a:xfrm>
            <a:off x="7360225" y="4704575"/>
            <a:ext cx="1783200" cy="3549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Sources: Enterprise Strategy Group, SAS, Cooladata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in 2014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88" name="Google Shape;288;p42"/>
          <p:cNvCxnSpPr>
            <a:stCxn id="289" idx="3"/>
            <a:endCxn id="290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42"/>
          <p:cNvCxnSpPr>
            <a:endCxn id="290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42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2" name="Google Shape;292;p42"/>
          <p:cNvCxnSpPr>
            <a:stCxn id="293" idx="3"/>
            <a:endCxn id="290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42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95" name="Google Shape;295;p42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42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42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512765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FCF1E3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0" name="Google Shape;300;p42"/>
          <p:cNvCxnSpPr>
            <a:stCxn id="290" idx="3"/>
            <a:endCxn id="299" idx="1"/>
          </p:cNvCxnSpPr>
          <p:nvPr/>
        </p:nvCxnSpPr>
        <p:spPr>
          <a:xfrm>
            <a:off x="4652825" y="2536025"/>
            <a:ext cx="4749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42"/>
          <p:cNvSpPr txBox="1"/>
          <p:nvPr/>
        </p:nvSpPr>
        <p:spPr>
          <a:xfrm>
            <a:off x="512765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Analytics + data science platform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727170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3" name="Google Shape;303;p42"/>
          <p:cNvCxnSpPr>
            <a:stCxn id="301" idx="3"/>
            <a:endCxn id="302" idx="1"/>
          </p:cNvCxnSpPr>
          <p:nvPr/>
        </p:nvCxnSpPr>
        <p:spPr>
          <a:xfrm flipH="1" rot="10800000">
            <a:off x="6750650" y="2535725"/>
            <a:ext cx="521100" cy="6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42"/>
          <p:cNvSpPr txBox="1"/>
          <p:nvPr/>
        </p:nvSpPr>
        <p:spPr>
          <a:xfrm>
            <a:off x="727170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Distribute list to sales reps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05" name="Google Shape;305;p42"/>
          <p:cNvSpPr txBox="1"/>
          <p:nvPr>
            <p:ph type="ctrTitle"/>
          </p:nvPr>
        </p:nvSpPr>
        <p:spPr>
          <a:xfrm>
            <a:off x="5321625" y="3783525"/>
            <a:ext cx="32805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Interacting with business stakeholders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306" name="Google Shape;306;p42"/>
          <p:cNvCxnSpPr/>
          <p:nvPr/>
        </p:nvCxnSpPr>
        <p:spPr>
          <a:xfrm flipH="1" rot="10800000">
            <a:off x="7271750" y="3228700"/>
            <a:ext cx="659400" cy="6594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</a:t>
            </a: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12" name="Google Shape;312;p43"/>
          <p:cNvSpPr txBox="1"/>
          <p:nvPr>
            <p:ph type="ctrTitle"/>
          </p:nvPr>
        </p:nvSpPr>
        <p:spPr>
          <a:xfrm>
            <a:off x="753600" y="18621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1.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13" name="Google Shape;313;p43"/>
          <p:cNvSpPr txBox="1"/>
          <p:nvPr>
            <p:ph type="ctrTitle"/>
          </p:nvPr>
        </p:nvSpPr>
        <p:spPr>
          <a:xfrm>
            <a:off x="1715400" y="175700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Our ETL jobs have to be reliable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6"/>
          <p:cNvPicPr preferRelativeResize="0"/>
          <p:nvPr/>
        </p:nvPicPr>
        <p:blipFill rotWithShape="1">
          <a:blip r:embed="rId3">
            <a:alphaModFix/>
          </a:blip>
          <a:srcRect b="0" l="3377" r="3582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ctrTitle"/>
          </p:nvPr>
        </p:nvSpPr>
        <p:spPr>
          <a:xfrm>
            <a:off x="753600" y="18621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1.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19" name="Google Shape;319;p44"/>
          <p:cNvSpPr txBox="1"/>
          <p:nvPr>
            <p:ph type="ctrTitle"/>
          </p:nvPr>
        </p:nvSpPr>
        <p:spPr>
          <a:xfrm>
            <a:off x="753600" y="255740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2.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20" name="Google Shape;320;p44"/>
          <p:cNvSpPr txBox="1"/>
          <p:nvPr>
            <p:ph type="ctrTitle"/>
          </p:nvPr>
        </p:nvSpPr>
        <p:spPr>
          <a:xfrm>
            <a:off x="1715400" y="175700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Our ETL jobs have to be reliable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21" name="Google Shape;321;p44"/>
          <p:cNvSpPr txBox="1"/>
          <p:nvPr>
            <p:ph type="ctrTitle"/>
          </p:nvPr>
        </p:nvSpPr>
        <p:spPr>
          <a:xfrm>
            <a:off x="1715400" y="2453000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Our database needs to be maintained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22" name="Google Shape;322;p44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</a:t>
            </a: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ctrTitle"/>
          </p:nvPr>
        </p:nvSpPr>
        <p:spPr>
          <a:xfrm>
            <a:off x="753600" y="18621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1.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28" name="Google Shape;328;p45"/>
          <p:cNvSpPr txBox="1"/>
          <p:nvPr>
            <p:ph type="ctrTitle"/>
          </p:nvPr>
        </p:nvSpPr>
        <p:spPr>
          <a:xfrm>
            <a:off x="753600" y="255740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2.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29" name="Google Shape;329;p45"/>
          <p:cNvSpPr txBox="1"/>
          <p:nvPr>
            <p:ph type="ctrTitle"/>
          </p:nvPr>
        </p:nvSpPr>
        <p:spPr>
          <a:xfrm>
            <a:off x="753600" y="3252675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3.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30" name="Google Shape;330;p45"/>
          <p:cNvSpPr txBox="1"/>
          <p:nvPr>
            <p:ph type="ctrTitle"/>
          </p:nvPr>
        </p:nvSpPr>
        <p:spPr>
          <a:xfrm>
            <a:off x="1715400" y="175700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Our ETL jobs have to be reliable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31" name="Google Shape;331;p45"/>
          <p:cNvSpPr txBox="1"/>
          <p:nvPr>
            <p:ph type="ctrTitle"/>
          </p:nvPr>
        </p:nvSpPr>
        <p:spPr>
          <a:xfrm>
            <a:off x="1715400" y="2453000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Our database needs to be maintained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32" name="Google Shape;332;p45"/>
          <p:cNvSpPr txBox="1"/>
          <p:nvPr>
            <p:ph type="ctrTitle"/>
          </p:nvPr>
        </p:nvSpPr>
        <p:spPr>
          <a:xfrm>
            <a:off x="1715400" y="3148272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Our model has to be well-written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33" name="Google Shape;333;p45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</a:t>
            </a: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ctrTitle"/>
          </p:nvPr>
        </p:nvSpPr>
        <p:spPr>
          <a:xfrm>
            <a:off x="1715400" y="384355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The sales team has to use our results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39" name="Google Shape;339;p46"/>
          <p:cNvSpPr txBox="1"/>
          <p:nvPr>
            <p:ph type="ctrTitle"/>
          </p:nvPr>
        </p:nvSpPr>
        <p:spPr>
          <a:xfrm>
            <a:off x="753600" y="18621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1.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40" name="Google Shape;340;p46"/>
          <p:cNvSpPr txBox="1"/>
          <p:nvPr>
            <p:ph type="ctrTitle"/>
          </p:nvPr>
        </p:nvSpPr>
        <p:spPr>
          <a:xfrm>
            <a:off x="753600" y="255740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2.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41" name="Google Shape;341;p46"/>
          <p:cNvSpPr txBox="1"/>
          <p:nvPr>
            <p:ph type="ctrTitle"/>
          </p:nvPr>
        </p:nvSpPr>
        <p:spPr>
          <a:xfrm>
            <a:off x="753600" y="3252675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3.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42" name="Google Shape;342;p46"/>
          <p:cNvSpPr txBox="1"/>
          <p:nvPr>
            <p:ph type="ctrTitle"/>
          </p:nvPr>
        </p:nvSpPr>
        <p:spPr>
          <a:xfrm>
            <a:off x="753600" y="39479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4.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43" name="Google Shape;343;p46"/>
          <p:cNvSpPr txBox="1"/>
          <p:nvPr>
            <p:ph type="ctrTitle"/>
          </p:nvPr>
        </p:nvSpPr>
        <p:spPr>
          <a:xfrm>
            <a:off x="1715400" y="175700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Our ETL jobs have to be reliable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44" name="Google Shape;344;p46"/>
          <p:cNvSpPr txBox="1"/>
          <p:nvPr>
            <p:ph type="ctrTitle"/>
          </p:nvPr>
        </p:nvSpPr>
        <p:spPr>
          <a:xfrm>
            <a:off x="1715400" y="2453000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Our database needs to be maintained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45" name="Google Shape;345;p46"/>
          <p:cNvSpPr txBox="1"/>
          <p:nvPr>
            <p:ph type="ctrTitle"/>
          </p:nvPr>
        </p:nvSpPr>
        <p:spPr>
          <a:xfrm>
            <a:off x="1715400" y="3148272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Our model has to be well-written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46" name="Google Shape;346;p46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</a:t>
            </a: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ctrTitle"/>
          </p:nvPr>
        </p:nvSpPr>
        <p:spPr>
          <a:xfrm>
            <a:off x="1232100" y="1498050"/>
            <a:ext cx="6954600" cy="21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 s</a:t>
            </a: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olve hard business problems by building data infrastructure and statistical applications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52" name="Google Shape;352;p47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58" name="Google Shape;358;p48"/>
          <p:cNvSpPr/>
          <p:nvPr/>
        </p:nvSpPr>
        <p:spPr>
          <a:xfrm>
            <a:off x="2369850" y="2267600"/>
            <a:ext cx="2743200" cy="27432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4030950" y="2267600"/>
            <a:ext cx="2743200" cy="2743200"/>
          </a:xfrm>
          <a:prstGeom prst="ellipse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"/>
          <p:cNvSpPr/>
          <p:nvPr/>
        </p:nvSpPr>
        <p:spPr>
          <a:xfrm>
            <a:off x="3200400" y="1154225"/>
            <a:ext cx="2743200" cy="2743200"/>
          </a:xfrm>
          <a:prstGeom prst="ellipse">
            <a:avLst/>
          </a:prstGeom>
          <a:noFill/>
          <a:ln cap="flat" cmpd="sng" w="38100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8"/>
          <p:cNvSpPr txBox="1"/>
          <p:nvPr>
            <p:ph type="ctrTitle"/>
          </p:nvPr>
        </p:nvSpPr>
        <p:spPr>
          <a:xfrm>
            <a:off x="3502650" y="152825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and business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62" name="Google Shape;362;p48"/>
          <p:cNvSpPr txBox="1"/>
          <p:nvPr>
            <p:ph type="ctrTitle"/>
          </p:nvPr>
        </p:nvSpPr>
        <p:spPr>
          <a:xfrm>
            <a:off x="2225400" y="3633975"/>
            <a:ext cx="17946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Engineering and development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63" name="Google Shape;363;p48"/>
          <p:cNvSpPr txBox="1"/>
          <p:nvPr>
            <p:ph type="ctrTitle"/>
          </p:nvPr>
        </p:nvSpPr>
        <p:spPr>
          <a:xfrm>
            <a:off x="5110525" y="3717675"/>
            <a:ext cx="1616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Statistics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69" name="Google Shape;369;p49"/>
          <p:cNvSpPr/>
          <p:nvPr/>
        </p:nvSpPr>
        <p:spPr>
          <a:xfrm>
            <a:off x="2369850" y="2267600"/>
            <a:ext cx="2743200" cy="27432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9"/>
          <p:cNvSpPr/>
          <p:nvPr/>
        </p:nvSpPr>
        <p:spPr>
          <a:xfrm>
            <a:off x="4030950" y="2267600"/>
            <a:ext cx="2743200" cy="2743200"/>
          </a:xfrm>
          <a:prstGeom prst="ellipse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9"/>
          <p:cNvSpPr/>
          <p:nvPr/>
        </p:nvSpPr>
        <p:spPr>
          <a:xfrm>
            <a:off x="3200400" y="1154225"/>
            <a:ext cx="2743200" cy="2743200"/>
          </a:xfrm>
          <a:prstGeom prst="ellipse">
            <a:avLst/>
          </a:prstGeom>
          <a:noFill/>
          <a:ln cap="flat" cmpd="sng" w="38100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9"/>
          <p:cNvSpPr txBox="1"/>
          <p:nvPr>
            <p:ph type="ctrTitle"/>
          </p:nvPr>
        </p:nvSpPr>
        <p:spPr>
          <a:xfrm>
            <a:off x="3502650" y="152825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and business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73" name="Google Shape;373;p49"/>
          <p:cNvSpPr txBox="1"/>
          <p:nvPr>
            <p:ph type="ctrTitle"/>
          </p:nvPr>
        </p:nvSpPr>
        <p:spPr>
          <a:xfrm>
            <a:off x="2225400" y="3633975"/>
            <a:ext cx="17946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Engineering and development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74" name="Google Shape;374;p49"/>
          <p:cNvSpPr txBox="1"/>
          <p:nvPr>
            <p:ph type="ctrTitle"/>
          </p:nvPr>
        </p:nvSpPr>
        <p:spPr>
          <a:xfrm>
            <a:off x="5110525" y="3717675"/>
            <a:ext cx="1616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Statistics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pic>
        <p:nvPicPr>
          <p:cNvPr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575" y="2720771"/>
            <a:ext cx="1074825" cy="10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99" y="932175"/>
            <a:ext cx="5910951" cy="37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>
            <p:ph type="ctrTitle"/>
          </p:nvPr>
        </p:nvSpPr>
        <p:spPr>
          <a:xfrm>
            <a:off x="953124" y="0"/>
            <a:ext cx="69795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The cost of data science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82" name="Google Shape;382;p50"/>
          <p:cNvSpPr/>
          <p:nvPr/>
        </p:nvSpPr>
        <p:spPr>
          <a:xfrm>
            <a:off x="1465375" y="776650"/>
            <a:ext cx="454200" cy="39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0"/>
          <p:cNvSpPr/>
          <p:nvPr/>
        </p:nvSpPr>
        <p:spPr>
          <a:xfrm>
            <a:off x="1465375" y="4312475"/>
            <a:ext cx="6000900" cy="35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0"/>
          <p:cNvSpPr txBox="1"/>
          <p:nvPr>
            <p:ph type="ctrTitle"/>
          </p:nvPr>
        </p:nvSpPr>
        <p:spPr>
          <a:xfrm>
            <a:off x="2283700" y="4256950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2014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85" name="Google Shape;385;p50"/>
          <p:cNvSpPr txBox="1"/>
          <p:nvPr>
            <p:ph type="ctrTitle"/>
          </p:nvPr>
        </p:nvSpPr>
        <p:spPr>
          <a:xfrm>
            <a:off x="51300" y="1449250"/>
            <a:ext cx="1905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$500k a year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99" y="932175"/>
            <a:ext cx="5910951" cy="37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1"/>
          <p:cNvSpPr txBox="1"/>
          <p:nvPr>
            <p:ph type="ctrTitle"/>
          </p:nvPr>
        </p:nvSpPr>
        <p:spPr>
          <a:xfrm>
            <a:off x="953124" y="0"/>
            <a:ext cx="69795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The cost of data science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92" name="Google Shape;392;p51"/>
          <p:cNvSpPr/>
          <p:nvPr/>
        </p:nvSpPr>
        <p:spPr>
          <a:xfrm>
            <a:off x="1465375" y="776650"/>
            <a:ext cx="454200" cy="39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1"/>
          <p:cNvSpPr/>
          <p:nvPr/>
        </p:nvSpPr>
        <p:spPr>
          <a:xfrm>
            <a:off x="1465375" y="4312475"/>
            <a:ext cx="6000900" cy="35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1"/>
          <p:cNvSpPr txBox="1"/>
          <p:nvPr>
            <p:ph type="ctrTitle"/>
          </p:nvPr>
        </p:nvSpPr>
        <p:spPr>
          <a:xfrm>
            <a:off x="2283700" y="4256950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2014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95" name="Google Shape;395;p51"/>
          <p:cNvSpPr txBox="1"/>
          <p:nvPr>
            <p:ph type="ctrTitle"/>
          </p:nvPr>
        </p:nvSpPr>
        <p:spPr>
          <a:xfrm>
            <a:off x="51300" y="1449250"/>
            <a:ext cx="1905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$500k a year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Months of work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99" y="932175"/>
            <a:ext cx="5910951" cy="37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2"/>
          <p:cNvSpPr txBox="1"/>
          <p:nvPr>
            <p:ph type="ctrTitle"/>
          </p:nvPr>
        </p:nvSpPr>
        <p:spPr>
          <a:xfrm>
            <a:off x="953124" y="0"/>
            <a:ext cx="69795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The cost of data science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02" name="Google Shape;402;p52"/>
          <p:cNvSpPr/>
          <p:nvPr/>
        </p:nvSpPr>
        <p:spPr>
          <a:xfrm>
            <a:off x="1465375" y="776650"/>
            <a:ext cx="454200" cy="39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2"/>
          <p:cNvSpPr/>
          <p:nvPr/>
        </p:nvSpPr>
        <p:spPr>
          <a:xfrm>
            <a:off x="1465375" y="4312475"/>
            <a:ext cx="6000900" cy="35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2"/>
          <p:cNvSpPr txBox="1"/>
          <p:nvPr>
            <p:ph type="ctrTitle"/>
          </p:nvPr>
        </p:nvSpPr>
        <p:spPr>
          <a:xfrm>
            <a:off x="2283700" y="4256950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2014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05" name="Google Shape;405;p52"/>
          <p:cNvSpPr txBox="1"/>
          <p:nvPr>
            <p:ph type="ctrTitle"/>
          </p:nvPr>
        </p:nvSpPr>
        <p:spPr>
          <a:xfrm>
            <a:off x="51300" y="1449250"/>
            <a:ext cx="1905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$500k a year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Months of work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 lot of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/>
          <p:nvPr>
            <p:ph type="ctrTitle"/>
          </p:nvPr>
        </p:nvSpPr>
        <p:spPr>
          <a:xfrm>
            <a:off x="1143000" y="544025"/>
            <a:ext cx="6160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</a:t>
            </a: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ead scoring model today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ctrTitle"/>
          </p:nvPr>
        </p:nvSpPr>
        <p:spPr>
          <a:xfrm>
            <a:off x="527550" y="1318225"/>
            <a:ext cx="8487900" cy="18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30 minutes to answers</a:t>
            </a:r>
            <a:endParaRPr sz="50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science's Great Compression, and its next frontier</a:t>
            </a:r>
            <a:endParaRPr sz="20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975" y="3498641"/>
            <a:ext cx="514825" cy="511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 txBox="1"/>
          <p:nvPr>
            <p:ph type="ctrTitle"/>
          </p:nvPr>
        </p:nvSpPr>
        <p:spPr>
          <a:xfrm>
            <a:off x="1700513" y="3431498"/>
            <a:ext cx="16215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D2D2D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Benn Stancil</a:t>
            </a:r>
            <a:endParaRPr sz="1400">
              <a:solidFill>
                <a:srgbClr val="2D2D2D"/>
              </a:solidFill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16" name="Google Shape;116;p27"/>
          <p:cNvSpPr txBox="1"/>
          <p:nvPr>
            <p:ph type="ctrTitle"/>
          </p:nvPr>
        </p:nvSpPr>
        <p:spPr>
          <a:xfrm>
            <a:off x="1700513" y="3631898"/>
            <a:ext cx="20685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Mode</a:t>
            </a:r>
            <a:endParaRPr b="1" sz="16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today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416" name="Google Shape;416;p54"/>
          <p:cNvCxnSpPr>
            <a:stCxn id="417" idx="3"/>
            <a:endCxn id="418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54"/>
          <p:cNvCxnSpPr>
            <a:endCxn id="418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54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0" name="Google Shape;420;p54"/>
          <p:cNvCxnSpPr>
            <a:stCxn id="421" idx="3"/>
            <a:endCxn id="418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54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23" name="Google Shape;423;p54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54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1" name="Google Shape;421;p54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4" name="Google Shape;424;p54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25" name="Google Shape;425;p54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27" name="Google Shape;427;p54"/>
          <p:cNvSpPr/>
          <p:nvPr/>
        </p:nvSpPr>
        <p:spPr>
          <a:xfrm>
            <a:off x="512765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FCF1E3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8" name="Google Shape;428;p54"/>
          <p:cNvCxnSpPr>
            <a:stCxn id="418" idx="3"/>
            <a:endCxn id="427" idx="1"/>
          </p:cNvCxnSpPr>
          <p:nvPr/>
        </p:nvCxnSpPr>
        <p:spPr>
          <a:xfrm>
            <a:off x="4652825" y="2536025"/>
            <a:ext cx="4749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54"/>
          <p:cNvSpPr txBox="1"/>
          <p:nvPr/>
        </p:nvSpPr>
        <p:spPr>
          <a:xfrm>
            <a:off x="512765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Analytics + data science platform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30" name="Google Shape;430;p54"/>
          <p:cNvSpPr/>
          <p:nvPr/>
        </p:nvSpPr>
        <p:spPr>
          <a:xfrm>
            <a:off x="727170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1" name="Google Shape;431;p54"/>
          <p:cNvCxnSpPr>
            <a:stCxn id="429" idx="3"/>
            <a:endCxn id="430" idx="1"/>
          </p:cNvCxnSpPr>
          <p:nvPr/>
        </p:nvCxnSpPr>
        <p:spPr>
          <a:xfrm flipH="1" rot="10800000">
            <a:off x="6750650" y="2535725"/>
            <a:ext cx="521100" cy="6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54"/>
          <p:cNvSpPr txBox="1"/>
          <p:nvPr/>
        </p:nvSpPr>
        <p:spPr>
          <a:xfrm>
            <a:off x="727170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Distribute list to sales reps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5"/>
          <p:cNvPicPr preferRelativeResize="0"/>
          <p:nvPr/>
        </p:nvPicPr>
        <p:blipFill rotWithShape="1">
          <a:blip r:embed="rId3">
            <a:alphaModFix/>
          </a:blip>
          <a:srcRect b="0" l="0" r="0" t="43528"/>
          <a:stretch/>
        </p:blipFill>
        <p:spPr>
          <a:xfrm>
            <a:off x="1300275" y="1892518"/>
            <a:ext cx="6596202" cy="23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5"/>
          <p:cNvSpPr/>
          <p:nvPr/>
        </p:nvSpPr>
        <p:spPr>
          <a:xfrm>
            <a:off x="7616725" y="4795475"/>
            <a:ext cx="1527000" cy="264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Google Finance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9" name="Google Shape;439;p55"/>
          <p:cNvPicPr preferRelativeResize="0"/>
          <p:nvPr/>
        </p:nvPicPr>
        <p:blipFill rotWithShape="1">
          <a:blip r:embed="rId3">
            <a:alphaModFix/>
          </a:blip>
          <a:srcRect b="77711" l="0" r="0" t="0"/>
          <a:stretch/>
        </p:blipFill>
        <p:spPr>
          <a:xfrm>
            <a:off x="1247525" y="911678"/>
            <a:ext cx="6596202" cy="9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5"/>
          <p:cNvSpPr/>
          <p:nvPr/>
        </p:nvSpPr>
        <p:spPr>
          <a:xfrm>
            <a:off x="2224450" y="1584050"/>
            <a:ext cx="3106500" cy="35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5"/>
          <p:cNvSpPr/>
          <p:nvPr/>
        </p:nvSpPr>
        <p:spPr>
          <a:xfrm>
            <a:off x="5536225" y="858675"/>
            <a:ext cx="2080500" cy="118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3750"/>
            <a:ext cx="8839196" cy="441600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6"/>
          <p:cNvSpPr/>
          <p:nvPr/>
        </p:nvSpPr>
        <p:spPr>
          <a:xfrm>
            <a:off x="7533400" y="4795475"/>
            <a:ext cx="1610100" cy="264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Google Trends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today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453" name="Google Shape;453;p57"/>
          <p:cNvCxnSpPr>
            <a:stCxn id="454" idx="3"/>
            <a:endCxn id="455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57"/>
          <p:cNvCxnSpPr>
            <a:endCxn id="455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57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7" name="Google Shape;457;p57"/>
          <p:cNvCxnSpPr>
            <a:stCxn id="458" idx="3"/>
            <a:endCxn id="455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57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60" name="Google Shape;460;p57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4" name="Google Shape;454;p57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57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1" name="Google Shape;461;p57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62" name="Google Shape;462;p57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63" name="Google Shape;463;p57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64" name="Google Shape;464;p57"/>
          <p:cNvSpPr/>
          <p:nvPr/>
        </p:nvSpPr>
        <p:spPr>
          <a:xfrm>
            <a:off x="512765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FCF1E3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5" name="Google Shape;465;p57"/>
          <p:cNvCxnSpPr>
            <a:stCxn id="455" idx="3"/>
            <a:endCxn id="464" idx="1"/>
          </p:cNvCxnSpPr>
          <p:nvPr/>
        </p:nvCxnSpPr>
        <p:spPr>
          <a:xfrm>
            <a:off x="4652825" y="2536025"/>
            <a:ext cx="4749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57"/>
          <p:cNvSpPr txBox="1"/>
          <p:nvPr/>
        </p:nvSpPr>
        <p:spPr>
          <a:xfrm>
            <a:off x="512765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Analytics + data science platform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67" name="Google Shape;467;p57"/>
          <p:cNvSpPr/>
          <p:nvPr/>
        </p:nvSpPr>
        <p:spPr>
          <a:xfrm>
            <a:off x="727170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8" name="Google Shape;468;p57"/>
          <p:cNvCxnSpPr>
            <a:stCxn id="466" idx="3"/>
            <a:endCxn id="467" idx="1"/>
          </p:cNvCxnSpPr>
          <p:nvPr/>
        </p:nvCxnSpPr>
        <p:spPr>
          <a:xfrm flipH="1" rot="10800000">
            <a:off x="6750650" y="2535725"/>
            <a:ext cx="521100" cy="6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57"/>
          <p:cNvSpPr txBox="1"/>
          <p:nvPr/>
        </p:nvSpPr>
        <p:spPr>
          <a:xfrm>
            <a:off x="727170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Distribute list to sales reps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470" name="Google Shape;470;p57"/>
          <p:cNvSpPr txBox="1"/>
          <p:nvPr>
            <p:ph type="ctrTitle"/>
          </p:nvPr>
        </p:nvSpPr>
        <p:spPr>
          <a:xfrm>
            <a:off x="2101775" y="3680200"/>
            <a:ext cx="41403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Fully managed by Redshift, Snowflake, BigQuery for $10k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471" name="Google Shape;471;p57"/>
          <p:cNvCxnSpPr/>
          <p:nvPr/>
        </p:nvCxnSpPr>
        <p:spPr>
          <a:xfrm flipH="1" rot="10800000">
            <a:off x="3633100" y="3223775"/>
            <a:ext cx="241800" cy="5496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58"/>
          <p:cNvGrpSpPr/>
          <p:nvPr/>
        </p:nvGrpSpPr>
        <p:grpSpPr>
          <a:xfrm>
            <a:off x="689798" y="679754"/>
            <a:ext cx="7764698" cy="3607311"/>
            <a:chOff x="339181" y="1003381"/>
            <a:chExt cx="8585469" cy="3988623"/>
          </a:xfrm>
        </p:grpSpPr>
        <p:pic>
          <p:nvPicPr>
            <p:cNvPr id="477" name="Google Shape;477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40900" y="1628837"/>
              <a:ext cx="2595125" cy="1073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181" y="2303091"/>
              <a:ext cx="1791570" cy="60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58"/>
            <p:cNvPicPr preferRelativeResize="0"/>
            <p:nvPr/>
          </p:nvPicPr>
          <p:blipFill rotWithShape="1">
            <a:blip r:embed="rId5">
              <a:alphaModFix/>
            </a:blip>
            <a:srcRect b="36575" l="0" r="0" t="27838"/>
            <a:stretch/>
          </p:blipFill>
          <p:spPr>
            <a:xfrm>
              <a:off x="6918224" y="2155183"/>
              <a:ext cx="2006425" cy="71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78861" y="3421464"/>
              <a:ext cx="2006400" cy="60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36014" y="4342349"/>
              <a:ext cx="2067224" cy="53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8898" y="3362206"/>
              <a:ext cx="2368781" cy="60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8892" y="1003381"/>
              <a:ext cx="1712126" cy="784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23388" y="1094055"/>
              <a:ext cx="1436665" cy="603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5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44771" y="1697448"/>
              <a:ext cx="1436660" cy="432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5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236470" y="3100787"/>
              <a:ext cx="1644589" cy="80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5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058894" y="2702259"/>
              <a:ext cx="903968" cy="90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5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78891" y="4421309"/>
              <a:ext cx="2685850" cy="570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5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275780" y="1019679"/>
              <a:ext cx="1291326" cy="9039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0" name="Google Shape;490;p5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80124" y="3907990"/>
            <a:ext cx="2420448" cy="4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88954" y="1917354"/>
            <a:ext cx="1498549" cy="7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today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497" name="Google Shape;497;p59"/>
          <p:cNvCxnSpPr>
            <a:stCxn id="498" idx="3"/>
            <a:endCxn id="499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59"/>
          <p:cNvCxnSpPr>
            <a:endCxn id="499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59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1" name="Google Shape;501;p59"/>
          <p:cNvCxnSpPr>
            <a:stCxn id="502" idx="3"/>
            <a:endCxn id="499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59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04" name="Google Shape;504;p59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59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p59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5" name="Google Shape;505;p59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06" name="Google Shape;506;p59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07" name="Google Shape;507;p59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08" name="Google Shape;508;p59"/>
          <p:cNvSpPr/>
          <p:nvPr/>
        </p:nvSpPr>
        <p:spPr>
          <a:xfrm>
            <a:off x="512765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FCF1E3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9" name="Google Shape;509;p59"/>
          <p:cNvCxnSpPr>
            <a:stCxn id="499" idx="3"/>
            <a:endCxn id="508" idx="1"/>
          </p:cNvCxnSpPr>
          <p:nvPr/>
        </p:nvCxnSpPr>
        <p:spPr>
          <a:xfrm>
            <a:off x="4652825" y="2536025"/>
            <a:ext cx="4749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0" name="Google Shape;510;p59"/>
          <p:cNvSpPr txBox="1"/>
          <p:nvPr/>
        </p:nvSpPr>
        <p:spPr>
          <a:xfrm>
            <a:off x="512765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Analytics + data science platform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11" name="Google Shape;511;p59"/>
          <p:cNvSpPr/>
          <p:nvPr/>
        </p:nvSpPr>
        <p:spPr>
          <a:xfrm>
            <a:off x="727170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2" name="Google Shape;512;p59"/>
          <p:cNvCxnSpPr>
            <a:stCxn id="510" idx="3"/>
            <a:endCxn id="511" idx="1"/>
          </p:cNvCxnSpPr>
          <p:nvPr/>
        </p:nvCxnSpPr>
        <p:spPr>
          <a:xfrm flipH="1" rot="10800000">
            <a:off x="6750650" y="2535725"/>
            <a:ext cx="521100" cy="6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59"/>
          <p:cNvSpPr txBox="1"/>
          <p:nvPr/>
        </p:nvSpPr>
        <p:spPr>
          <a:xfrm>
            <a:off x="727170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Distribute list to sales reps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14" name="Google Shape;514;p59"/>
          <p:cNvSpPr txBox="1"/>
          <p:nvPr>
            <p:ph type="ctrTitle"/>
          </p:nvPr>
        </p:nvSpPr>
        <p:spPr>
          <a:xfrm>
            <a:off x="2101775" y="3680200"/>
            <a:ext cx="38136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Fully managed by Fivetran, Stitch, Segment for $10k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15" name="Google Shape;515;p59"/>
          <p:cNvCxnSpPr/>
          <p:nvPr/>
        </p:nvCxnSpPr>
        <p:spPr>
          <a:xfrm rot="10800000">
            <a:off x="2850100" y="3117250"/>
            <a:ext cx="141000" cy="6012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today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21" name="Google Shape;521;p60"/>
          <p:cNvCxnSpPr>
            <a:stCxn id="522" idx="3"/>
            <a:endCxn id="523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60"/>
          <p:cNvCxnSpPr>
            <a:endCxn id="523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60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25" name="Google Shape;525;p60"/>
          <p:cNvCxnSpPr>
            <a:stCxn id="526" idx="3"/>
            <a:endCxn id="523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60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28" name="Google Shape;528;p60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p60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6" name="Google Shape;526;p60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60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30" name="Google Shape;530;p60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31" name="Google Shape;531;p60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32" name="Google Shape;532;p60"/>
          <p:cNvSpPr/>
          <p:nvPr/>
        </p:nvSpPr>
        <p:spPr>
          <a:xfrm>
            <a:off x="512765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FCF1E3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33" name="Google Shape;533;p60"/>
          <p:cNvCxnSpPr>
            <a:stCxn id="523" idx="3"/>
            <a:endCxn id="532" idx="1"/>
          </p:cNvCxnSpPr>
          <p:nvPr/>
        </p:nvCxnSpPr>
        <p:spPr>
          <a:xfrm>
            <a:off x="4652825" y="2536025"/>
            <a:ext cx="4749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60"/>
          <p:cNvSpPr txBox="1"/>
          <p:nvPr/>
        </p:nvSpPr>
        <p:spPr>
          <a:xfrm>
            <a:off x="512765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Analytics + data science platform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35" name="Google Shape;535;p60"/>
          <p:cNvSpPr/>
          <p:nvPr/>
        </p:nvSpPr>
        <p:spPr>
          <a:xfrm>
            <a:off x="727170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36" name="Google Shape;536;p60"/>
          <p:cNvCxnSpPr>
            <a:stCxn id="534" idx="3"/>
            <a:endCxn id="535" idx="1"/>
          </p:cNvCxnSpPr>
          <p:nvPr/>
        </p:nvCxnSpPr>
        <p:spPr>
          <a:xfrm flipH="1" rot="10800000">
            <a:off x="6750650" y="2535725"/>
            <a:ext cx="521100" cy="6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60"/>
          <p:cNvSpPr txBox="1"/>
          <p:nvPr/>
        </p:nvSpPr>
        <p:spPr>
          <a:xfrm>
            <a:off x="727170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Distribute list to sales reps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cxnSp>
        <p:nvCxnSpPr>
          <p:cNvPr id="538" name="Google Shape;538;p60"/>
          <p:cNvCxnSpPr/>
          <p:nvPr/>
        </p:nvCxnSpPr>
        <p:spPr>
          <a:xfrm flipH="1" rot="10800000">
            <a:off x="5544300" y="3213675"/>
            <a:ext cx="324300" cy="6087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60"/>
          <p:cNvSpPr txBox="1"/>
          <p:nvPr>
            <p:ph type="ctrTitle"/>
          </p:nvPr>
        </p:nvSpPr>
        <p:spPr>
          <a:xfrm>
            <a:off x="4116200" y="3724150"/>
            <a:ext cx="36210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$0 for Jupyter, RStudio, or hosted solution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today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45" name="Google Shape;545;p61"/>
          <p:cNvCxnSpPr>
            <a:stCxn id="546" idx="3"/>
            <a:endCxn id="547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61"/>
          <p:cNvCxnSpPr>
            <a:endCxn id="547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61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9" name="Google Shape;549;p61"/>
          <p:cNvCxnSpPr>
            <a:stCxn id="550" idx="3"/>
            <a:endCxn id="547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p61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52" name="Google Shape;552;p61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61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61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3" name="Google Shape;553;p61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54" name="Google Shape;554;p61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55" name="Google Shape;555;p61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56" name="Google Shape;556;p61"/>
          <p:cNvSpPr/>
          <p:nvPr/>
        </p:nvSpPr>
        <p:spPr>
          <a:xfrm>
            <a:off x="512765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FCF1E3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7" name="Google Shape;557;p61"/>
          <p:cNvCxnSpPr>
            <a:stCxn id="547" idx="3"/>
            <a:endCxn id="556" idx="1"/>
          </p:cNvCxnSpPr>
          <p:nvPr/>
        </p:nvCxnSpPr>
        <p:spPr>
          <a:xfrm>
            <a:off x="4652825" y="2536025"/>
            <a:ext cx="4749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61"/>
          <p:cNvSpPr txBox="1"/>
          <p:nvPr/>
        </p:nvSpPr>
        <p:spPr>
          <a:xfrm>
            <a:off x="512765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Analytics + data science platform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59" name="Google Shape;559;p61"/>
          <p:cNvSpPr/>
          <p:nvPr/>
        </p:nvSpPr>
        <p:spPr>
          <a:xfrm>
            <a:off x="727170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60" name="Google Shape;560;p61"/>
          <p:cNvCxnSpPr>
            <a:stCxn id="558" idx="3"/>
            <a:endCxn id="559" idx="1"/>
          </p:cNvCxnSpPr>
          <p:nvPr/>
        </p:nvCxnSpPr>
        <p:spPr>
          <a:xfrm flipH="1" rot="10800000">
            <a:off x="6750650" y="2535725"/>
            <a:ext cx="521100" cy="6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61"/>
          <p:cNvSpPr txBox="1"/>
          <p:nvPr/>
        </p:nvSpPr>
        <p:spPr>
          <a:xfrm>
            <a:off x="727170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Distribute list to sales reps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cxnSp>
        <p:nvCxnSpPr>
          <p:cNvPr id="562" name="Google Shape;562;p61"/>
          <p:cNvCxnSpPr/>
          <p:nvPr/>
        </p:nvCxnSpPr>
        <p:spPr>
          <a:xfrm flipH="1" rot="10800000">
            <a:off x="5544300" y="3213675"/>
            <a:ext cx="324300" cy="6087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3" name="Google Shape;563;p61"/>
          <p:cNvSpPr txBox="1"/>
          <p:nvPr>
            <p:ph type="ctrTitle"/>
          </p:nvPr>
        </p:nvSpPr>
        <p:spPr>
          <a:xfrm>
            <a:off x="4116200" y="3724150"/>
            <a:ext cx="36210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$0 for Jupyter, RStudio, or hosted solution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64" name="Google Shape;5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800" y="4260641"/>
            <a:ext cx="514825" cy="51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62"/>
          <p:cNvPicPr preferRelativeResize="0"/>
          <p:nvPr/>
        </p:nvPicPr>
        <p:blipFill rotWithShape="1">
          <a:blip r:embed="rId3">
            <a:alphaModFix/>
          </a:blip>
          <a:srcRect b="0" l="0" r="10754" t="0"/>
          <a:stretch/>
        </p:blipFill>
        <p:spPr>
          <a:xfrm>
            <a:off x="964963" y="1162038"/>
            <a:ext cx="7214073" cy="28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2"/>
          <p:cNvSpPr/>
          <p:nvPr/>
        </p:nvSpPr>
        <p:spPr>
          <a:xfrm>
            <a:off x="7507425" y="4704575"/>
            <a:ext cx="1635900" cy="3549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Sources: Stack Overflow Developer Survey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63"/>
          <p:cNvPicPr preferRelativeResize="0"/>
          <p:nvPr/>
        </p:nvPicPr>
        <p:blipFill rotWithShape="1">
          <a:blip r:embed="rId3">
            <a:alphaModFix/>
          </a:blip>
          <a:srcRect b="0" l="0" r="10754" t="0"/>
          <a:stretch/>
        </p:blipFill>
        <p:spPr>
          <a:xfrm>
            <a:off x="964963" y="1162038"/>
            <a:ext cx="7214073" cy="281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6" name="Google Shape;576;p63"/>
          <p:cNvCxnSpPr/>
          <p:nvPr/>
        </p:nvCxnSpPr>
        <p:spPr>
          <a:xfrm>
            <a:off x="2036875" y="2828200"/>
            <a:ext cx="945000" cy="72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63"/>
          <p:cNvCxnSpPr/>
          <p:nvPr/>
        </p:nvCxnSpPr>
        <p:spPr>
          <a:xfrm>
            <a:off x="2036875" y="3486175"/>
            <a:ext cx="945000" cy="72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63"/>
          <p:cNvCxnSpPr/>
          <p:nvPr/>
        </p:nvCxnSpPr>
        <p:spPr>
          <a:xfrm>
            <a:off x="2036875" y="3821725"/>
            <a:ext cx="945000" cy="72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63"/>
          <p:cNvSpPr/>
          <p:nvPr/>
        </p:nvSpPr>
        <p:spPr>
          <a:xfrm>
            <a:off x="7507425" y="4704575"/>
            <a:ext cx="1635900" cy="3549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Sources: Stack Overflow Developer Survey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8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1345200" y="1281550"/>
            <a:ext cx="6453600" cy="3255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>
            <p:ph type="ctrTitle"/>
          </p:nvPr>
        </p:nvSpPr>
        <p:spPr>
          <a:xfrm>
            <a:off x="953124" y="259775"/>
            <a:ext cx="69795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Trends from our customers</a:t>
            </a:r>
            <a:endParaRPr sz="36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4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A lead scoring model today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585" name="Google Shape;585;p64"/>
          <p:cNvCxnSpPr>
            <a:stCxn id="586" idx="3"/>
            <a:endCxn id="587" idx="1"/>
          </p:cNvCxnSpPr>
          <p:nvPr/>
        </p:nvCxnSpPr>
        <p:spPr>
          <a:xfrm>
            <a:off x="2314550" y="1753825"/>
            <a:ext cx="855000" cy="7821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64"/>
          <p:cNvCxnSpPr>
            <a:endCxn id="587" idx="1"/>
          </p:cNvCxnSpPr>
          <p:nvPr/>
        </p:nvCxnSpPr>
        <p:spPr>
          <a:xfrm>
            <a:off x="1121825" y="2535425"/>
            <a:ext cx="20478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64"/>
          <p:cNvSpPr/>
          <p:nvPr/>
        </p:nvSpPr>
        <p:spPr>
          <a:xfrm>
            <a:off x="3169625" y="19381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89" name="Google Shape;589;p64"/>
          <p:cNvCxnSpPr>
            <a:stCxn id="590" idx="3"/>
            <a:endCxn id="587" idx="1"/>
          </p:cNvCxnSpPr>
          <p:nvPr/>
        </p:nvCxnSpPr>
        <p:spPr>
          <a:xfrm flipH="1" rot="10800000">
            <a:off x="2314550" y="2536125"/>
            <a:ext cx="855000" cy="7827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64"/>
          <p:cNvSpPr txBox="1"/>
          <p:nvPr/>
        </p:nvSpPr>
        <p:spPr>
          <a:xfrm>
            <a:off x="31808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92" name="Google Shape;592;p64"/>
          <p:cNvSpPr/>
          <p:nvPr/>
        </p:nvSpPr>
        <p:spPr>
          <a:xfrm>
            <a:off x="390950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64"/>
          <p:cNvSpPr/>
          <p:nvPr/>
        </p:nvSpPr>
        <p:spPr>
          <a:xfrm>
            <a:off x="390950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64"/>
          <p:cNvSpPr/>
          <p:nvPr/>
        </p:nvSpPr>
        <p:spPr>
          <a:xfrm>
            <a:off x="390950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p64"/>
          <p:cNvSpPr txBox="1"/>
          <p:nvPr/>
        </p:nvSpPr>
        <p:spPr>
          <a:xfrm>
            <a:off x="352850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Usage data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94" name="Google Shape;594;p64"/>
          <p:cNvSpPr txBox="1"/>
          <p:nvPr/>
        </p:nvSpPr>
        <p:spPr>
          <a:xfrm>
            <a:off x="352850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Lead enrichment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95" name="Google Shape;595;p64"/>
          <p:cNvSpPr txBox="1"/>
          <p:nvPr/>
        </p:nvSpPr>
        <p:spPr>
          <a:xfrm>
            <a:off x="352850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Sales interactions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96" name="Google Shape;596;p64"/>
          <p:cNvSpPr/>
          <p:nvPr/>
        </p:nvSpPr>
        <p:spPr>
          <a:xfrm>
            <a:off x="512765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FCF1E3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7" name="Google Shape;597;p64"/>
          <p:cNvCxnSpPr>
            <a:stCxn id="587" idx="3"/>
            <a:endCxn id="596" idx="1"/>
          </p:cNvCxnSpPr>
          <p:nvPr/>
        </p:nvCxnSpPr>
        <p:spPr>
          <a:xfrm>
            <a:off x="4652825" y="2536025"/>
            <a:ext cx="4749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64"/>
          <p:cNvSpPr txBox="1"/>
          <p:nvPr/>
        </p:nvSpPr>
        <p:spPr>
          <a:xfrm>
            <a:off x="512765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Analytics + data science platform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599" name="Google Shape;599;p64"/>
          <p:cNvSpPr/>
          <p:nvPr/>
        </p:nvSpPr>
        <p:spPr>
          <a:xfrm>
            <a:off x="7271700" y="19378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0" name="Google Shape;600;p64"/>
          <p:cNvCxnSpPr>
            <a:stCxn id="598" idx="3"/>
            <a:endCxn id="599" idx="1"/>
          </p:cNvCxnSpPr>
          <p:nvPr/>
        </p:nvCxnSpPr>
        <p:spPr>
          <a:xfrm flipH="1" rot="10800000">
            <a:off x="6750650" y="2535725"/>
            <a:ext cx="521100" cy="6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64"/>
          <p:cNvSpPr txBox="1"/>
          <p:nvPr/>
        </p:nvSpPr>
        <p:spPr>
          <a:xfrm>
            <a:off x="7271700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Distribute list to sales reps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cxnSp>
        <p:nvCxnSpPr>
          <p:cNvPr id="602" name="Google Shape;602;p64"/>
          <p:cNvCxnSpPr/>
          <p:nvPr/>
        </p:nvCxnSpPr>
        <p:spPr>
          <a:xfrm flipH="1" rot="10800000">
            <a:off x="5544300" y="3213675"/>
            <a:ext cx="324300" cy="6087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p64"/>
          <p:cNvSpPr txBox="1"/>
          <p:nvPr>
            <p:ph type="ctrTitle"/>
          </p:nvPr>
        </p:nvSpPr>
        <p:spPr>
          <a:xfrm>
            <a:off x="4116200" y="3724150"/>
            <a:ext cx="39726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$0 for Scikit-learn, PyTorch, TensorFlow, etc...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5"/>
          <p:cNvSpPr txBox="1"/>
          <p:nvPr>
            <p:ph type="ctrTitle"/>
          </p:nvPr>
        </p:nvSpPr>
        <p:spPr>
          <a:xfrm>
            <a:off x="753600" y="18621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1.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09" name="Google Shape;609;p65"/>
          <p:cNvSpPr txBox="1"/>
          <p:nvPr>
            <p:ph type="ctrTitle"/>
          </p:nvPr>
        </p:nvSpPr>
        <p:spPr>
          <a:xfrm>
            <a:off x="1715400" y="175700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Set up point-and-click ETL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10" name="Google Shape;610;p65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6"/>
          <p:cNvSpPr txBox="1"/>
          <p:nvPr>
            <p:ph type="ctrTitle"/>
          </p:nvPr>
        </p:nvSpPr>
        <p:spPr>
          <a:xfrm>
            <a:off x="753600" y="18621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1.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16" name="Google Shape;616;p66"/>
          <p:cNvSpPr txBox="1"/>
          <p:nvPr>
            <p:ph type="ctrTitle"/>
          </p:nvPr>
        </p:nvSpPr>
        <p:spPr>
          <a:xfrm>
            <a:off x="753600" y="255740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2.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17" name="Google Shape;617;p66"/>
          <p:cNvSpPr txBox="1"/>
          <p:nvPr>
            <p:ph type="ctrTitle"/>
          </p:nvPr>
        </p:nvSpPr>
        <p:spPr>
          <a:xfrm>
            <a:off x="1715400" y="175700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Set up point-and-click ETL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18" name="Google Shape;618;p66"/>
          <p:cNvSpPr txBox="1"/>
          <p:nvPr>
            <p:ph type="ctrTitle"/>
          </p:nvPr>
        </p:nvSpPr>
        <p:spPr>
          <a:xfrm>
            <a:off x="1715400" y="2453000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Set up point-and-click warehouses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19" name="Google Shape;619;p66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7"/>
          <p:cNvSpPr txBox="1"/>
          <p:nvPr>
            <p:ph type="ctrTitle"/>
          </p:nvPr>
        </p:nvSpPr>
        <p:spPr>
          <a:xfrm>
            <a:off x="753600" y="18621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1.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25" name="Google Shape;625;p67"/>
          <p:cNvSpPr txBox="1"/>
          <p:nvPr>
            <p:ph type="ctrTitle"/>
          </p:nvPr>
        </p:nvSpPr>
        <p:spPr>
          <a:xfrm>
            <a:off x="753600" y="255740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2.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26" name="Google Shape;626;p67"/>
          <p:cNvSpPr txBox="1"/>
          <p:nvPr>
            <p:ph type="ctrTitle"/>
          </p:nvPr>
        </p:nvSpPr>
        <p:spPr>
          <a:xfrm>
            <a:off x="753600" y="3252675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3.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27" name="Google Shape;627;p67"/>
          <p:cNvSpPr txBox="1"/>
          <p:nvPr>
            <p:ph type="ctrTitle"/>
          </p:nvPr>
        </p:nvSpPr>
        <p:spPr>
          <a:xfrm>
            <a:off x="1715400" y="175700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Set up point-and-click ETL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28" name="Google Shape;628;p67"/>
          <p:cNvSpPr txBox="1"/>
          <p:nvPr>
            <p:ph type="ctrTitle"/>
          </p:nvPr>
        </p:nvSpPr>
        <p:spPr>
          <a:xfrm>
            <a:off x="1715400" y="2453000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Set up point-and-click warehouses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29" name="Google Shape;629;p67"/>
          <p:cNvSpPr txBox="1"/>
          <p:nvPr>
            <p:ph type="ctrTitle"/>
          </p:nvPr>
        </p:nvSpPr>
        <p:spPr>
          <a:xfrm>
            <a:off x="1715400" y="3148272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Tweak an open-source model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30" name="Google Shape;630;p67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 txBox="1"/>
          <p:nvPr>
            <p:ph type="ctrTitle"/>
          </p:nvPr>
        </p:nvSpPr>
        <p:spPr>
          <a:xfrm>
            <a:off x="1715400" y="384355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The sales team has to use our results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36" name="Google Shape;636;p68"/>
          <p:cNvSpPr txBox="1"/>
          <p:nvPr>
            <p:ph type="ctrTitle"/>
          </p:nvPr>
        </p:nvSpPr>
        <p:spPr>
          <a:xfrm>
            <a:off x="753600" y="18621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1.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37" name="Google Shape;637;p68"/>
          <p:cNvSpPr txBox="1"/>
          <p:nvPr>
            <p:ph type="ctrTitle"/>
          </p:nvPr>
        </p:nvSpPr>
        <p:spPr>
          <a:xfrm>
            <a:off x="753600" y="255740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2.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38" name="Google Shape;638;p68"/>
          <p:cNvSpPr txBox="1"/>
          <p:nvPr>
            <p:ph type="ctrTitle"/>
          </p:nvPr>
        </p:nvSpPr>
        <p:spPr>
          <a:xfrm>
            <a:off x="753600" y="3252675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3.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39" name="Google Shape;639;p68"/>
          <p:cNvSpPr txBox="1"/>
          <p:nvPr>
            <p:ph type="ctrTitle"/>
          </p:nvPr>
        </p:nvSpPr>
        <p:spPr>
          <a:xfrm>
            <a:off x="753600" y="3947950"/>
            <a:ext cx="961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4.</a:t>
            </a:r>
            <a:r>
              <a:rPr b="1" lang="en" sz="2400">
                <a:solidFill>
                  <a:srgbClr val="FF7C3A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.. </a:t>
            </a:r>
            <a:r>
              <a:rPr b="1" lang="en" sz="2400">
                <a:solidFill>
                  <a:schemeClr val="lt1"/>
                </a:solidFill>
                <a:highlight>
                  <a:srgbClr val="FF7C3A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solidFill>
                <a:schemeClr val="lt1"/>
              </a:solidFill>
              <a:highlight>
                <a:srgbClr val="FF7C3A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40" name="Google Shape;640;p68"/>
          <p:cNvSpPr txBox="1"/>
          <p:nvPr>
            <p:ph type="ctrTitle"/>
          </p:nvPr>
        </p:nvSpPr>
        <p:spPr>
          <a:xfrm>
            <a:off x="1715400" y="1757000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Set up point-and-click ETL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41" name="Google Shape;641;p68"/>
          <p:cNvSpPr txBox="1"/>
          <p:nvPr>
            <p:ph type="ctrTitle"/>
          </p:nvPr>
        </p:nvSpPr>
        <p:spPr>
          <a:xfrm>
            <a:off x="1715400" y="2453000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Set up point-and-click warehouses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42" name="Google Shape;642;p68"/>
          <p:cNvSpPr txBox="1"/>
          <p:nvPr>
            <p:ph type="ctrTitle"/>
          </p:nvPr>
        </p:nvSpPr>
        <p:spPr>
          <a:xfrm>
            <a:off x="1715400" y="3148272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Tweak an open-source model</a:t>
            </a:r>
            <a:endParaRPr b="1"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43" name="Google Shape;643;p68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9"/>
          <p:cNvSpPr txBox="1"/>
          <p:nvPr>
            <p:ph type="ctrTitle"/>
          </p:nvPr>
        </p:nvSpPr>
        <p:spPr>
          <a:xfrm>
            <a:off x="1232100" y="1619275"/>
            <a:ext cx="5982000" cy="25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 solve hard business problems with analytical reasoning and existing frameworks 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49" name="Google Shape;649;p69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0"/>
          <p:cNvSpPr/>
          <p:nvPr/>
        </p:nvSpPr>
        <p:spPr>
          <a:xfrm>
            <a:off x="3200400" y="1154225"/>
            <a:ext cx="2743200" cy="2743200"/>
          </a:xfrm>
          <a:prstGeom prst="ellipse">
            <a:avLst/>
          </a:prstGeom>
          <a:noFill/>
          <a:ln cap="flat" cmpd="sng" w="38100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0"/>
          <p:cNvSpPr txBox="1"/>
          <p:nvPr>
            <p:ph type="ctrTitle"/>
          </p:nvPr>
        </p:nvSpPr>
        <p:spPr>
          <a:xfrm>
            <a:off x="1143000" y="544025"/>
            <a:ext cx="6613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To sell to the Glengarry leads...</a:t>
            </a:r>
            <a:endParaRPr b="1" sz="4000">
              <a:solidFill>
                <a:srgbClr val="2D2D2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56" name="Google Shape;656;p70"/>
          <p:cNvSpPr/>
          <p:nvPr/>
        </p:nvSpPr>
        <p:spPr>
          <a:xfrm>
            <a:off x="3782150" y="3531075"/>
            <a:ext cx="914400" cy="9144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0"/>
          <p:cNvSpPr/>
          <p:nvPr/>
        </p:nvSpPr>
        <p:spPr>
          <a:xfrm>
            <a:off x="4447450" y="3531075"/>
            <a:ext cx="914400" cy="914400"/>
          </a:xfrm>
          <a:prstGeom prst="ellipse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0"/>
          <p:cNvSpPr txBox="1"/>
          <p:nvPr>
            <p:ph type="ctrTitle"/>
          </p:nvPr>
        </p:nvSpPr>
        <p:spPr>
          <a:xfrm>
            <a:off x="3502650" y="212415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and business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59" name="Google Shape;659;p70"/>
          <p:cNvSpPr txBox="1"/>
          <p:nvPr>
            <p:ph type="ctrTitle"/>
          </p:nvPr>
        </p:nvSpPr>
        <p:spPr>
          <a:xfrm>
            <a:off x="2112825" y="3633975"/>
            <a:ext cx="17946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Engineering and development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60" name="Google Shape;660;p70"/>
          <p:cNvSpPr txBox="1"/>
          <p:nvPr>
            <p:ph type="ctrTitle"/>
          </p:nvPr>
        </p:nvSpPr>
        <p:spPr>
          <a:xfrm>
            <a:off x="5110525" y="3801375"/>
            <a:ext cx="1616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Statistics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99" y="932175"/>
            <a:ext cx="5910951" cy="37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1"/>
          <p:cNvSpPr txBox="1"/>
          <p:nvPr>
            <p:ph type="ctrTitle"/>
          </p:nvPr>
        </p:nvSpPr>
        <p:spPr>
          <a:xfrm>
            <a:off x="953124" y="0"/>
            <a:ext cx="69795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The cost of data science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67" name="Google Shape;667;p71"/>
          <p:cNvSpPr/>
          <p:nvPr/>
        </p:nvSpPr>
        <p:spPr>
          <a:xfrm>
            <a:off x="1465375" y="776650"/>
            <a:ext cx="454200" cy="39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1"/>
          <p:cNvSpPr/>
          <p:nvPr/>
        </p:nvSpPr>
        <p:spPr>
          <a:xfrm>
            <a:off x="1465375" y="4312475"/>
            <a:ext cx="6000900" cy="35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1"/>
          <p:cNvSpPr txBox="1"/>
          <p:nvPr>
            <p:ph type="ctrTitle"/>
          </p:nvPr>
        </p:nvSpPr>
        <p:spPr>
          <a:xfrm>
            <a:off x="2283700" y="4256950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2014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70" name="Google Shape;670;p71"/>
          <p:cNvSpPr txBox="1"/>
          <p:nvPr>
            <p:ph type="ctrTitle"/>
          </p:nvPr>
        </p:nvSpPr>
        <p:spPr>
          <a:xfrm>
            <a:off x="51300" y="1449250"/>
            <a:ext cx="1905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$500k a year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Months of work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 lot of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71" name="Google Shape;671;p71"/>
          <p:cNvSpPr txBox="1"/>
          <p:nvPr>
            <p:ph type="ctrTitle"/>
          </p:nvPr>
        </p:nvSpPr>
        <p:spPr>
          <a:xfrm>
            <a:off x="51300" y="3021750"/>
            <a:ext cx="1905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$20k a year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72" name="Google Shape;672;p71"/>
          <p:cNvSpPr txBox="1"/>
          <p:nvPr>
            <p:ph type="ctrTitle"/>
          </p:nvPr>
        </p:nvSpPr>
        <p:spPr>
          <a:xfrm>
            <a:off x="5293600" y="4256950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2019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99" y="932175"/>
            <a:ext cx="5910951" cy="37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2"/>
          <p:cNvSpPr txBox="1"/>
          <p:nvPr>
            <p:ph type="ctrTitle"/>
          </p:nvPr>
        </p:nvSpPr>
        <p:spPr>
          <a:xfrm>
            <a:off x="953124" y="0"/>
            <a:ext cx="69795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The cost of data science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79" name="Google Shape;679;p72"/>
          <p:cNvSpPr/>
          <p:nvPr/>
        </p:nvSpPr>
        <p:spPr>
          <a:xfrm>
            <a:off x="1465375" y="776650"/>
            <a:ext cx="454200" cy="39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72"/>
          <p:cNvSpPr/>
          <p:nvPr/>
        </p:nvSpPr>
        <p:spPr>
          <a:xfrm>
            <a:off x="1465375" y="4312475"/>
            <a:ext cx="6000900" cy="35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2"/>
          <p:cNvSpPr txBox="1"/>
          <p:nvPr>
            <p:ph type="ctrTitle"/>
          </p:nvPr>
        </p:nvSpPr>
        <p:spPr>
          <a:xfrm>
            <a:off x="2283700" y="4256950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2014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82" name="Google Shape;682;p72"/>
          <p:cNvSpPr txBox="1"/>
          <p:nvPr>
            <p:ph type="ctrTitle"/>
          </p:nvPr>
        </p:nvSpPr>
        <p:spPr>
          <a:xfrm>
            <a:off x="51300" y="1449250"/>
            <a:ext cx="1905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$500k a year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Months of work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 lot of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83" name="Google Shape;683;p72"/>
          <p:cNvSpPr txBox="1"/>
          <p:nvPr>
            <p:ph type="ctrTitle"/>
          </p:nvPr>
        </p:nvSpPr>
        <p:spPr>
          <a:xfrm>
            <a:off x="51300" y="3021750"/>
            <a:ext cx="1905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$20k a year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30 minutes of work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84" name="Google Shape;684;p72"/>
          <p:cNvSpPr txBox="1"/>
          <p:nvPr>
            <p:ph type="ctrTitle"/>
          </p:nvPr>
        </p:nvSpPr>
        <p:spPr>
          <a:xfrm>
            <a:off x="5293600" y="4256950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2019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99" y="932175"/>
            <a:ext cx="5910951" cy="37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3"/>
          <p:cNvSpPr txBox="1"/>
          <p:nvPr>
            <p:ph type="ctrTitle"/>
          </p:nvPr>
        </p:nvSpPr>
        <p:spPr>
          <a:xfrm>
            <a:off x="953124" y="0"/>
            <a:ext cx="69795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The cost of data science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91" name="Google Shape;691;p73"/>
          <p:cNvSpPr/>
          <p:nvPr/>
        </p:nvSpPr>
        <p:spPr>
          <a:xfrm>
            <a:off x="1465375" y="776650"/>
            <a:ext cx="454200" cy="39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3"/>
          <p:cNvSpPr/>
          <p:nvPr/>
        </p:nvSpPr>
        <p:spPr>
          <a:xfrm>
            <a:off x="1465375" y="4312475"/>
            <a:ext cx="6000900" cy="35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3"/>
          <p:cNvSpPr txBox="1"/>
          <p:nvPr>
            <p:ph type="ctrTitle"/>
          </p:nvPr>
        </p:nvSpPr>
        <p:spPr>
          <a:xfrm>
            <a:off x="2283700" y="4256950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2014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94" name="Google Shape;694;p73"/>
          <p:cNvSpPr txBox="1"/>
          <p:nvPr>
            <p:ph type="ctrTitle"/>
          </p:nvPr>
        </p:nvSpPr>
        <p:spPr>
          <a:xfrm>
            <a:off x="51300" y="1449250"/>
            <a:ext cx="1905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$500k a year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Months of work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 lot of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95" name="Google Shape;695;p73"/>
          <p:cNvSpPr txBox="1"/>
          <p:nvPr>
            <p:ph type="ctrTitle"/>
          </p:nvPr>
        </p:nvSpPr>
        <p:spPr>
          <a:xfrm>
            <a:off x="51300" y="3021750"/>
            <a:ext cx="1905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$20k a year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30 minutes of work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96" name="Google Shape;696;p73"/>
          <p:cNvSpPr txBox="1"/>
          <p:nvPr>
            <p:ph type="ctrTitle"/>
          </p:nvPr>
        </p:nvSpPr>
        <p:spPr>
          <a:xfrm>
            <a:off x="5293600" y="4256950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2019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/>
          <p:nvPr/>
        </p:nvSpPr>
        <p:spPr>
          <a:xfrm>
            <a:off x="1147350" y="2657250"/>
            <a:ext cx="6849300" cy="1159200"/>
          </a:xfrm>
          <a:prstGeom prst="rect">
            <a:avLst/>
          </a:prstGeom>
          <a:solidFill>
            <a:srgbClr val="EE7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sp>
        <p:nvSpPr>
          <p:cNvPr id="128" name="Google Shape;128;p29"/>
          <p:cNvSpPr/>
          <p:nvPr/>
        </p:nvSpPr>
        <p:spPr>
          <a:xfrm>
            <a:off x="1147350" y="1700000"/>
            <a:ext cx="6849300" cy="1008600"/>
          </a:xfrm>
          <a:prstGeom prst="rect">
            <a:avLst/>
          </a:prstGeom>
          <a:solidFill>
            <a:srgbClr val="EE7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sp>
        <p:nvSpPr>
          <p:cNvPr id="129" name="Google Shape;129;p29"/>
          <p:cNvSpPr txBox="1"/>
          <p:nvPr>
            <p:ph type="ctrTitle"/>
          </p:nvPr>
        </p:nvSpPr>
        <p:spPr>
          <a:xfrm>
            <a:off x="1147425" y="2055700"/>
            <a:ext cx="6849300" cy="11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The Great </a:t>
            </a:r>
            <a:endParaRPr sz="10000">
              <a:solidFill>
                <a:schemeClr val="lt1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30" name="Google Shape;130;p29"/>
          <p:cNvSpPr txBox="1"/>
          <p:nvPr>
            <p:ph type="ctrTitle"/>
          </p:nvPr>
        </p:nvSpPr>
        <p:spPr>
          <a:xfrm>
            <a:off x="1538650" y="3060775"/>
            <a:ext cx="6458100" cy="11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Compression</a:t>
            </a:r>
            <a:endParaRPr sz="10000">
              <a:solidFill>
                <a:schemeClr val="lt1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4"/>
          <p:cNvSpPr txBox="1"/>
          <p:nvPr>
            <p:ph idx="4294967295" type="ctrTitle"/>
          </p:nvPr>
        </p:nvSpPr>
        <p:spPr>
          <a:xfrm>
            <a:off x="559942" y="2009250"/>
            <a:ext cx="80241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Any company can set up data science infrastructure in under an hour.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75"/>
          <p:cNvPicPr preferRelativeResize="0"/>
          <p:nvPr/>
        </p:nvPicPr>
        <p:blipFill rotWithShape="1">
          <a:blip r:embed="rId3">
            <a:alphaModFix/>
          </a:blip>
          <a:srcRect b="0" l="1448" r="0" t="0"/>
          <a:stretch/>
        </p:blipFill>
        <p:spPr>
          <a:xfrm>
            <a:off x="0" y="-40475"/>
            <a:ext cx="9144000" cy="5224447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5"/>
          <p:cNvSpPr txBox="1"/>
          <p:nvPr>
            <p:ph type="ctrTitle"/>
          </p:nvPr>
        </p:nvSpPr>
        <p:spPr>
          <a:xfrm>
            <a:off x="406350" y="3544625"/>
            <a:ext cx="83313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Data science for everyone!</a:t>
            </a:r>
            <a:endParaRPr b="1" sz="68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76"/>
          <p:cNvPicPr preferRelativeResize="0"/>
          <p:nvPr/>
        </p:nvPicPr>
        <p:blipFill rotWithShape="1">
          <a:blip r:embed="rId3">
            <a:alphaModFix/>
          </a:blip>
          <a:srcRect b="0" l="1448" r="0" t="0"/>
          <a:stretch/>
        </p:blipFill>
        <p:spPr>
          <a:xfrm>
            <a:off x="0" y="-40475"/>
            <a:ext cx="9144000" cy="5224447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6"/>
          <p:cNvSpPr txBox="1"/>
          <p:nvPr>
            <p:ph type="ctrTitle"/>
          </p:nvPr>
        </p:nvSpPr>
        <p:spPr>
          <a:xfrm>
            <a:off x="406350" y="3544625"/>
            <a:ext cx="83313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Data science for everyone?</a:t>
            </a:r>
            <a:endParaRPr b="1" sz="68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7"/>
          <p:cNvSpPr txBox="1"/>
          <p:nvPr>
            <p:ph idx="4294967295" type="ctrTitle"/>
          </p:nvPr>
        </p:nvSpPr>
        <p:spPr>
          <a:xfrm>
            <a:off x="1558625" y="2009250"/>
            <a:ext cx="6009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We aren’t there yet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8"/>
          <p:cNvSpPr/>
          <p:nvPr/>
        </p:nvSpPr>
        <p:spPr>
          <a:xfrm>
            <a:off x="1147350" y="2657250"/>
            <a:ext cx="6849300" cy="1159200"/>
          </a:xfrm>
          <a:prstGeom prst="rect">
            <a:avLst/>
          </a:prstGeom>
          <a:solidFill>
            <a:srgbClr val="EE7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sp>
        <p:nvSpPr>
          <p:cNvPr id="724" name="Google Shape;724;p78"/>
          <p:cNvSpPr/>
          <p:nvPr/>
        </p:nvSpPr>
        <p:spPr>
          <a:xfrm>
            <a:off x="1147350" y="1700000"/>
            <a:ext cx="6849300" cy="1008600"/>
          </a:xfrm>
          <a:prstGeom prst="rect">
            <a:avLst/>
          </a:prstGeom>
          <a:solidFill>
            <a:srgbClr val="EE7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sp>
        <p:nvSpPr>
          <p:cNvPr id="725" name="Google Shape;725;p78"/>
          <p:cNvSpPr txBox="1"/>
          <p:nvPr>
            <p:ph type="ctrTitle"/>
          </p:nvPr>
        </p:nvSpPr>
        <p:spPr>
          <a:xfrm>
            <a:off x="1147425" y="2055700"/>
            <a:ext cx="6849300" cy="11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 story</a:t>
            </a:r>
            <a:endParaRPr sz="10000">
              <a:solidFill>
                <a:schemeClr val="lt1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726" name="Google Shape;726;p78"/>
          <p:cNvSpPr txBox="1"/>
          <p:nvPr>
            <p:ph type="ctrTitle"/>
          </p:nvPr>
        </p:nvSpPr>
        <p:spPr>
          <a:xfrm>
            <a:off x="1538650" y="3060775"/>
            <a:ext cx="6458100" cy="11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about hiring</a:t>
            </a:r>
            <a:endParaRPr sz="10000">
              <a:solidFill>
                <a:schemeClr val="lt1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2"/>
            <a:ext cx="9144000" cy="514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0"/>
          <p:cNvSpPr/>
          <p:nvPr/>
        </p:nvSpPr>
        <p:spPr>
          <a:xfrm>
            <a:off x="2672875" y="2737175"/>
            <a:ext cx="1115100" cy="1622100"/>
          </a:xfrm>
          <a:prstGeom prst="rect">
            <a:avLst/>
          </a:prstGeom>
          <a:solidFill>
            <a:srgbClr val="FF7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0"/>
          <p:cNvSpPr/>
          <p:nvPr/>
        </p:nvSpPr>
        <p:spPr>
          <a:xfrm>
            <a:off x="4766925" y="1235150"/>
            <a:ext cx="1115100" cy="3124200"/>
          </a:xfrm>
          <a:prstGeom prst="rect">
            <a:avLst/>
          </a:prstGeom>
          <a:solidFill>
            <a:srgbClr val="FF7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0"/>
          <p:cNvSpPr/>
          <p:nvPr/>
        </p:nvSpPr>
        <p:spPr>
          <a:xfrm>
            <a:off x="1817075" y="871900"/>
            <a:ext cx="4982400" cy="3487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80"/>
          <p:cNvSpPr/>
          <p:nvPr/>
        </p:nvSpPr>
        <p:spPr>
          <a:xfrm>
            <a:off x="1491775" y="714950"/>
            <a:ext cx="5959800" cy="3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0"/>
          <p:cNvSpPr/>
          <p:nvPr/>
        </p:nvSpPr>
        <p:spPr>
          <a:xfrm>
            <a:off x="6630875" y="1049450"/>
            <a:ext cx="285900" cy="34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80"/>
          <p:cNvSpPr txBox="1"/>
          <p:nvPr>
            <p:ph type="ctrTitle"/>
          </p:nvPr>
        </p:nvSpPr>
        <p:spPr>
          <a:xfrm>
            <a:off x="2449375" y="4264275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2018</a:t>
            </a:r>
            <a:endParaRPr sz="20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744" name="Google Shape;744;p80"/>
          <p:cNvSpPr txBox="1"/>
          <p:nvPr>
            <p:ph type="ctrTitle"/>
          </p:nvPr>
        </p:nvSpPr>
        <p:spPr>
          <a:xfrm>
            <a:off x="4540125" y="4359400"/>
            <a:ext cx="15687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2019 target</a:t>
            </a:r>
            <a:endParaRPr sz="20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745" name="Google Shape;745;p80"/>
          <p:cNvSpPr txBox="1"/>
          <p:nvPr>
            <p:ph type="ctrTitle"/>
          </p:nvPr>
        </p:nvSpPr>
        <p:spPr>
          <a:xfrm>
            <a:off x="2449375" y="192700"/>
            <a:ext cx="34710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Company headcount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1"/>
          <p:cNvSpPr/>
          <p:nvPr/>
        </p:nvSpPr>
        <p:spPr>
          <a:xfrm>
            <a:off x="1185600" y="525375"/>
            <a:ext cx="5477400" cy="2952300"/>
          </a:xfrm>
          <a:prstGeom prst="wedgeEllipseCallout">
            <a:avLst>
              <a:gd fmla="val 33736" name="adj1"/>
              <a:gd fmla="val 59966" name="adj2"/>
            </a:avLst>
          </a:prstGeom>
          <a:solidFill>
            <a:srgbClr val="FF7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1"/>
          <p:cNvSpPr txBox="1"/>
          <p:nvPr/>
        </p:nvSpPr>
        <p:spPr>
          <a:xfrm>
            <a:off x="1347600" y="1204575"/>
            <a:ext cx="5153400" cy="1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Who we hire will define what our company becomes.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52" name="Google Shape;752;p81"/>
          <p:cNvSpPr txBox="1"/>
          <p:nvPr>
            <p:ph type="ctrTitle"/>
          </p:nvPr>
        </p:nvSpPr>
        <p:spPr>
          <a:xfrm>
            <a:off x="3403275" y="3919350"/>
            <a:ext cx="34098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This company</a:t>
            </a:r>
            <a:endParaRPr b="1" sz="20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82"/>
          <p:cNvPicPr preferRelativeResize="0"/>
          <p:nvPr/>
        </p:nvPicPr>
        <p:blipFill rotWithShape="1">
          <a:blip r:embed="rId3">
            <a:alphaModFix/>
          </a:blip>
          <a:srcRect b="21801" l="0" r="36700" t="0"/>
          <a:stretch/>
        </p:blipFill>
        <p:spPr>
          <a:xfrm>
            <a:off x="2461775" y="746850"/>
            <a:ext cx="4220451" cy="364980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2"/>
          <p:cNvSpPr/>
          <p:nvPr/>
        </p:nvSpPr>
        <p:spPr>
          <a:xfrm>
            <a:off x="6572250" y="714950"/>
            <a:ext cx="190500" cy="32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82"/>
          <p:cNvSpPr/>
          <p:nvPr/>
        </p:nvSpPr>
        <p:spPr>
          <a:xfrm>
            <a:off x="7983675" y="4795475"/>
            <a:ext cx="1159800" cy="264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Jobvite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3"/>
          <p:cNvSpPr txBox="1"/>
          <p:nvPr>
            <p:ph type="ctrTitle"/>
          </p:nvPr>
        </p:nvSpPr>
        <p:spPr>
          <a:xfrm>
            <a:off x="1143000" y="859075"/>
            <a:ext cx="4996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What did they find?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765" name="Google Shape;765;p83"/>
          <p:cNvSpPr txBox="1"/>
          <p:nvPr>
            <p:ph type="ctrTitle"/>
          </p:nvPr>
        </p:nvSpPr>
        <p:spPr>
          <a:xfrm>
            <a:off x="1655900" y="1664813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Getting promoted is good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766" name="Google Shape;766;p83"/>
          <p:cNvSpPr/>
          <p:nvPr/>
        </p:nvSpPr>
        <p:spPr>
          <a:xfrm>
            <a:off x="1246907" y="1933467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99" y="932175"/>
            <a:ext cx="5910951" cy="37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 txBox="1"/>
          <p:nvPr>
            <p:ph type="ctrTitle"/>
          </p:nvPr>
        </p:nvSpPr>
        <p:spPr>
          <a:xfrm>
            <a:off x="953124" y="0"/>
            <a:ext cx="69795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U.S. income share of top 10%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37" name="Google Shape;137;p30"/>
          <p:cNvSpPr/>
          <p:nvPr/>
        </p:nvSpPr>
        <p:spPr>
          <a:xfrm>
            <a:off x="7063150" y="4795475"/>
            <a:ext cx="2080500" cy="264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World Income Database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4"/>
          <p:cNvSpPr txBox="1"/>
          <p:nvPr>
            <p:ph type="ctrTitle"/>
          </p:nvPr>
        </p:nvSpPr>
        <p:spPr>
          <a:xfrm>
            <a:off x="1655900" y="2341413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Junior hires tend to get promoted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772" name="Google Shape;772;p84"/>
          <p:cNvSpPr txBox="1"/>
          <p:nvPr>
            <p:ph type="ctrTitle"/>
          </p:nvPr>
        </p:nvSpPr>
        <p:spPr>
          <a:xfrm>
            <a:off x="1143000" y="859075"/>
            <a:ext cx="4996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What did they find?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773" name="Google Shape;773;p84"/>
          <p:cNvSpPr/>
          <p:nvPr/>
        </p:nvSpPr>
        <p:spPr>
          <a:xfrm>
            <a:off x="1246907" y="2610067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4"/>
          <p:cNvSpPr txBox="1"/>
          <p:nvPr>
            <p:ph type="ctrTitle"/>
          </p:nvPr>
        </p:nvSpPr>
        <p:spPr>
          <a:xfrm>
            <a:off x="1655900" y="1664813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Getting promoted is good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775" name="Google Shape;775;p84"/>
          <p:cNvSpPr/>
          <p:nvPr/>
        </p:nvSpPr>
        <p:spPr>
          <a:xfrm>
            <a:off x="1246907" y="1933467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5"/>
          <p:cNvSpPr txBox="1"/>
          <p:nvPr>
            <p:ph type="ctrTitle"/>
          </p:nvPr>
        </p:nvSpPr>
        <p:spPr>
          <a:xfrm>
            <a:off x="1655900" y="2341413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Junior hires tend to get promoted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781" name="Google Shape;781;p85"/>
          <p:cNvSpPr txBox="1"/>
          <p:nvPr>
            <p:ph type="ctrTitle"/>
          </p:nvPr>
        </p:nvSpPr>
        <p:spPr>
          <a:xfrm>
            <a:off x="1686950" y="3286675"/>
            <a:ext cx="70515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Hire more junior people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782" name="Google Shape;782;p85"/>
          <p:cNvSpPr txBox="1"/>
          <p:nvPr>
            <p:ph type="ctrTitle"/>
          </p:nvPr>
        </p:nvSpPr>
        <p:spPr>
          <a:xfrm>
            <a:off x="1143000" y="859075"/>
            <a:ext cx="4996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What did they find?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783" name="Google Shape;783;p85"/>
          <p:cNvSpPr/>
          <p:nvPr/>
        </p:nvSpPr>
        <p:spPr>
          <a:xfrm>
            <a:off x="1246907" y="2610067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85"/>
          <p:cNvSpPr/>
          <p:nvPr/>
        </p:nvSpPr>
        <p:spPr>
          <a:xfrm>
            <a:off x="1338407" y="3545792"/>
            <a:ext cx="91500" cy="915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5"/>
          <p:cNvSpPr txBox="1"/>
          <p:nvPr>
            <p:ph type="ctrTitle"/>
          </p:nvPr>
        </p:nvSpPr>
        <p:spPr>
          <a:xfrm>
            <a:off x="1655900" y="1664813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Getting promoted is good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786" name="Google Shape;786;p85"/>
          <p:cNvSpPr/>
          <p:nvPr/>
        </p:nvSpPr>
        <p:spPr>
          <a:xfrm>
            <a:off x="1246907" y="1933467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85"/>
          <p:cNvSpPr/>
          <p:nvPr/>
        </p:nvSpPr>
        <p:spPr>
          <a:xfrm>
            <a:off x="1429907" y="3680892"/>
            <a:ext cx="91500" cy="915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85"/>
          <p:cNvSpPr/>
          <p:nvPr/>
        </p:nvSpPr>
        <p:spPr>
          <a:xfrm>
            <a:off x="1246907" y="3680892"/>
            <a:ext cx="91500" cy="915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1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7"/>
          <p:cNvSpPr txBox="1"/>
          <p:nvPr>
            <p:ph idx="4294967295" type="ctrTitle"/>
          </p:nvPr>
        </p:nvSpPr>
        <p:spPr>
          <a:xfrm>
            <a:off x="559942" y="2009250"/>
            <a:ext cx="80241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 data scientist stepped in and averted a potential disaster.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8"/>
          <p:cNvSpPr txBox="1"/>
          <p:nvPr>
            <p:ph idx="4294967295" type="ctrTitle"/>
          </p:nvPr>
        </p:nvSpPr>
        <p:spPr>
          <a:xfrm>
            <a:off x="559942" y="2009250"/>
            <a:ext cx="80241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How did this almost happen?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9"/>
          <p:cNvSpPr/>
          <p:nvPr/>
        </p:nvSpPr>
        <p:spPr>
          <a:xfrm>
            <a:off x="2032513" y="1652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89"/>
          <p:cNvSpPr/>
          <p:nvPr/>
        </p:nvSpPr>
        <p:spPr>
          <a:xfrm>
            <a:off x="3908063" y="1652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9"/>
          <p:cNvSpPr/>
          <p:nvPr/>
        </p:nvSpPr>
        <p:spPr>
          <a:xfrm>
            <a:off x="2970300" y="173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9"/>
          <p:cNvSpPr txBox="1"/>
          <p:nvPr>
            <p:ph idx="4294967295" type="ctrTitle"/>
          </p:nvPr>
        </p:nvSpPr>
        <p:spPr>
          <a:xfrm>
            <a:off x="3502650" y="669925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and business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812" name="Google Shape;812;p89"/>
          <p:cNvSpPr txBox="1"/>
          <p:nvPr>
            <p:ph idx="4294967295" type="ctrTitle"/>
          </p:nvPr>
        </p:nvSpPr>
        <p:spPr>
          <a:xfrm>
            <a:off x="1923250" y="337420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Engineering and development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813" name="Google Shape;813;p89"/>
          <p:cNvSpPr txBox="1"/>
          <p:nvPr>
            <p:ph idx="4294967295" type="ctrTitle"/>
          </p:nvPr>
        </p:nvSpPr>
        <p:spPr>
          <a:xfrm>
            <a:off x="4972775" y="3541575"/>
            <a:ext cx="2138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Statistics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814" name="Google Shape;814;p89"/>
          <p:cNvSpPr txBox="1"/>
          <p:nvPr>
            <p:ph idx="4294967295" type="ctrTitle"/>
          </p:nvPr>
        </p:nvSpPr>
        <p:spPr>
          <a:xfrm>
            <a:off x="309075" y="343950"/>
            <a:ext cx="21015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There wasn’t enough of this in the room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815" name="Google Shape;815;p89"/>
          <p:cNvCxnSpPr/>
          <p:nvPr/>
        </p:nvCxnSpPr>
        <p:spPr>
          <a:xfrm>
            <a:off x="2410575" y="1006325"/>
            <a:ext cx="593400" cy="2424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0"/>
          <p:cNvSpPr/>
          <p:nvPr/>
        </p:nvSpPr>
        <p:spPr>
          <a:xfrm>
            <a:off x="2032513" y="1652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90"/>
          <p:cNvSpPr/>
          <p:nvPr/>
        </p:nvSpPr>
        <p:spPr>
          <a:xfrm>
            <a:off x="3908063" y="1652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90"/>
          <p:cNvSpPr/>
          <p:nvPr/>
        </p:nvSpPr>
        <p:spPr>
          <a:xfrm>
            <a:off x="2970300" y="173800"/>
            <a:ext cx="3203400" cy="3200400"/>
          </a:xfrm>
          <a:prstGeom prst="ellipse">
            <a:avLst/>
          </a:prstGeom>
          <a:noFill/>
          <a:ln cap="flat" cmpd="sng" w="38100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90"/>
          <p:cNvSpPr txBox="1"/>
          <p:nvPr>
            <p:ph idx="4294967295" type="ctrTitle"/>
          </p:nvPr>
        </p:nvSpPr>
        <p:spPr>
          <a:xfrm>
            <a:off x="3502650" y="669925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and business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824" name="Google Shape;824;p90"/>
          <p:cNvSpPr txBox="1"/>
          <p:nvPr>
            <p:ph idx="4294967295" type="ctrTitle"/>
          </p:nvPr>
        </p:nvSpPr>
        <p:spPr>
          <a:xfrm>
            <a:off x="1923250" y="337420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Engineering and development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825" name="Google Shape;825;p90"/>
          <p:cNvSpPr txBox="1"/>
          <p:nvPr>
            <p:ph idx="4294967295" type="ctrTitle"/>
          </p:nvPr>
        </p:nvSpPr>
        <p:spPr>
          <a:xfrm>
            <a:off x="4972775" y="3541575"/>
            <a:ext cx="2138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Statistics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826" name="Google Shape;826;p90"/>
          <p:cNvSpPr txBox="1"/>
          <p:nvPr>
            <p:ph idx="4294967295" type="ctrTitle"/>
          </p:nvPr>
        </p:nvSpPr>
        <p:spPr>
          <a:xfrm>
            <a:off x="155850" y="828200"/>
            <a:ext cx="23454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And no amount of these would have helped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827" name="Google Shape;827;p90"/>
          <p:cNvCxnSpPr/>
          <p:nvPr/>
        </p:nvCxnSpPr>
        <p:spPr>
          <a:xfrm>
            <a:off x="1432450" y="2342250"/>
            <a:ext cx="540000" cy="4278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1"/>
          <p:cNvSpPr txBox="1"/>
          <p:nvPr>
            <p:ph idx="4294967295" type="ctrTitle"/>
          </p:nvPr>
        </p:nvSpPr>
        <p:spPr>
          <a:xfrm>
            <a:off x="431550" y="1264200"/>
            <a:ext cx="8280900" cy="26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No matter how good the data…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2"/>
          <p:cNvSpPr txBox="1"/>
          <p:nvPr>
            <p:ph idx="4294967295" type="ctrTitle"/>
          </p:nvPr>
        </p:nvSpPr>
        <p:spPr>
          <a:xfrm>
            <a:off x="431550" y="1264200"/>
            <a:ext cx="8280900" cy="26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No matter how good the data…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No matter how good the model...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3"/>
          <p:cNvSpPr txBox="1"/>
          <p:nvPr>
            <p:ph idx="4294967295" type="ctrTitle"/>
          </p:nvPr>
        </p:nvSpPr>
        <p:spPr>
          <a:xfrm>
            <a:off x="431550" y="1264200"/>
            <a:ext cx="8280900" cy="26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No matter how good the data…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No matter how good the model...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This was going to end poorly.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99" y="932175"/>
            <a:ext cx="5910951" cy="37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/>
          <p:nvPr>
            <p:ph type="ctrTitle"/>
          </p:nvPr>
        </p:nvSpPr>
        <p:spPr>
          <a:xfrm>
            <a:off x="953124" y="0"/>
            <a:ext cx="69795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U.S. income share of top 10%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44" name="Google Shape;144;p31"/>
          <p:cNvSpPr/>
          <p:nvPr/>
        </p:nvSpPr>
        <p:spPr>
          <a:xfrm>
            <a:off x="7063150" y="4795475"/>
            <a:ext cx="2080500" cy="264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World Income Database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31"/>
          <p:cNvSpPr txBox="1"/>
          <p:nvPr>
            <p:ph type="ctrTitle"/>
          </p:nvPr>
        </p:nvSpPr>
        <p:spPr>
          <a:xfrm>
            <a:off x="4681850" y="1125250"/>
            <a:ext cx="2967600" cy="15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The Great Compression</a:t>
            </a:r>
            <a:endParaRPr b="1" sz="3000">
              <a:solidFill>
                <a:srgbClr val="EE7437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46" name="Google Shape;146;p31"/>
          <p:cNvCxnSpPr/>
          <p:nvPr/>
        </p:nvCxnSpPr>
        <p:spPr>
          <a:xfrm flipH="1">
            <a:off x="4081250" y="2168775"/>
            <a:ext cx="666600" cy="468900"/>
          </a:xfrm>
          <a:prstGeom prst="straightConnector1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94"/>
          <p:cNvPicPr preferRelativeResize="0"/>
          <p:nvPr/>
        </p:nvPicPr>
        <p:blipFill rotWithShape="1">
          <a:blip r:embed="rId3">
            <a:alphaModFix/>
          </a:blip>
          <a:srcRect b="0" l="18809" r="27905" t="0"/>
          <a:stretch/>
        </p:blipFill>
        <p:spPr>
          <a:xfrm>
            <a:off x="2433200" y="952500"/>
            <a:ext cx="3654149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5"/>
          <p:cNvSpPr txBox="1"/>
          <p:nvPr>
            <p:ph idx="4294967295" type="ctrTitle"/>
          </p:nvPr>
        </p:nvSpPr>
        <p:spPr>
          <a:xfrm>
            <a:off x="431550" y="1264200"/>
            <a:ext cx="8280900" cy="26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This is was just one example.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6"/>
          <p:cNvSpPr txBox="1"/>
          <p:nvPr>
            <p:ph idx="4294967295" type="ctrTitle"/>
          </p:nvPr>
        </p:nvSpPr>
        <p:spPr>
          <a:xfrm>
            <a:off x="431550" y="1264200"/>
            <a:ext cx="8280900" cy="26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This is was just one example.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How many bad decisions get made?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7"/>
          <p:cNvSpPr txBox="1"/>
          <p:nvPr>
            <p:ph idx="4294967295" type="ctrTitle"/>
          </p:nvPr>
        </p:nvSpPr>
        <p:spPr>
          <a:xfrm>
            <a:off x="431550" y="1264200"/>
            <a:ext cx="8280900" cy="26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This is was just one example.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How many bad decisions get made?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How many opportunities get missed?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8"/>
          <p:cNvSpPr txBox="1"/>
          <p:nvPr>
            <p:ph idx="4294967295" type="ctrTitle"/>
          </p:nvPr>
        </p:nvSpPr>
        <p:spPr>
          <a:xfrm>
            <a:off x="1558625" y="2009250"/>
            <a:ext cx="6009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We’ve made data science much more </a:t>
            </a:r>
            <a:r>
              <a:rPr lang="en" sz="3200">
                <a:solidFill>
                  <a:srgbClr val="FFFFFF"/>
                </a:solidFill>
                <a:highlight>
                  <a:srgbClr val="FFFFFF"/>
                </a:highlight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aaaaaaa</a:t>
            </a:r>
            <a:endParaRPr sz="3200">
              <a:solidFill>
                <a:srgbClr val="FFFFFF"/>
              </a:solidFill>
              <a:highlight>
                <a:srgbClr val="FFFFFF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How do we make data science more</a:t>
            </a:r>
            <a:r>
              <a:rPr lang="en" sz="3200">
                <a:solidFill>
                  <a:srgbClr val="FFFFFF"/>
                </a:solidFill>
                <a:highlight>
                  <a:srgbClr val="FFFFFF"/>
                </a:highlight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 foooooo</a:t>
            </a:r>
            <a:endParaRPr sz="3200">
              <a:solidFill>
                <a:srgbClr val="FFFFFF"/>
              </a:solidFill>
              <a:highlight>
                <a:srgbClr val="FFFFFF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868" name="Google Shape;868;p98"/>
          <p:cNvSpPr/>
          <p:nvPr/>
        </p:nvSpPr>
        <p:spPr>
          <a:xfrm>
            <a:off x="4906025" y="1870375"/>
            <a:ext cx="1722000" cy="452700"/>
          </a:xfrm>
          <a:prstGeom prst="rect">
            <a:avLst/>
          </a:prstGeom>
          <a:solidFill>
            <a:srgbClr val="EE7437"/>
          </a:solidFill>
          <a:ln cap="flat" cmpd="sng" w="952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98"/>
          <p:cNvSpPr txBox="1"/>
          <p:nvPr>
            <p:ph idx="4294967295" type="ctrTitle"/>
          </p:nvPr>
        </p:nvSpPr>
        <p:spPr>
          <a:xfrm>
            <a:off x="4854050" y="1704000"/>
            <a:ext cx="20412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accessible.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70" name="Google Shape;870;p98"/>
          <p:cNvSpPr/>
          <p:nvPr/>
        </p:nvSpPr>
        <p:spPr>
          <a:xfrm>
            <a:off x="5106300" y="3300625"/>
            <a:ext cx="1617900" cy="452700"/>
          </a:xfrm>
          <a:prstGeom prst="rect">
            <a:avLst/>
          </a:prstGeom>
          <a:solidFill>
            <a:srgbClr val="EE7437"/>
          </a:solidFill>
          <a:ln cap="flat" cmpd="sng" w="952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98"/>
          <p:cNvSpPr txBox="1"/>
          <p:nvPr>
            <p:ph idx="4294967295" type="ctrTitle"/>
          </p:nvPr>
        </p:nvSpPr>
        <p:spPr>
          <a:xfrm>
            <a:off x="5083950" y="3134250"/>
            <a:ext cx="16626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effective?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72" name="Google Shape;872;p98"/>
          <p:cNvSpPr/>
          <p:nvPr/>
        </p:nvSpPr>
        <p:spPr>
          <a:xfrm>
            <a:off x="2048500" y="2694200"/>
            <a:ext cx="4876200" cy="13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9"/>
          <p:cNvSpPr txBox="1"/>
          <p:nvPr>
            <p:ph idx="4294967295" type="ctrTitle"/>
          </p:nvPr>
        </p:nvSpPr>
        <p:spPr>
          <a:xfrm>
            <a:off x="1558625" y="2009250"/>
            <a:ext cx="6009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We’ve made data science much more </a:t>
            </a:r>
            <a:r>
              <a:rPr lang="en" sz="3200">
                <a:solidFill>
                  <a:srgbClr val="FFFFFF"/>
                </a:solidFill>
                <a:highlight>
                  <a:srgbClr val="FFFFFF"/>
                </a:highlight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aaaaaaa</a:t>
            </a:r>
            <a:endParaRPr sz="3200">
              <a:solidFill>
                <a:srgbClr val="FFFFFF"/>
              </a:solidFill>
              <a:highlight>
                <a:srgbClr val="FFFFFF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How do we make data science more</a:t>
            </a:r>
            <a:r>
              <a:rPr lang="en" sz="3200">
                <a:solidFill>
                  <a:srgbClr val="FFFFFF"/>
                </a:solidFill>
                <a:highlight>
                  <a:srgbClr val="FFFFFF"/>
                </a:highlight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 foooooo</a:t>
            </a:r>
            <a:endParaRPr sz="3200">
              <a:solidFill>
                <a:srgbClr val="FFFFFF"/>
              </a:solidFill>
              <a:highlight>
                <a:srgbClr val="FFFFFF"/>
              </a:highlight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878" name="Google Shape;878;p99"/>
          <p:cNvSpPr/>
          <p:nvPr/>
        </p:nvSpPr>
        <p:spPr>
          <a:xfrm>
            <a:off x="4906025" y="1870375"/>
            <a:ext cx="1722000" cy="452700"/>
          </a:xfrm>
          <a:prstGeom prst="rect">
            <a:avLst/>
          </a:prstGeom>
          <a:solidFill>
            <a:srgbClr val="EE7437"/>
          </a:solidFill>
          <a:ln cap="flat" cmpd="sng" w="952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99"/>
          <p:cNvSpPr txBox="1"/>
          <p:nvPr>
            <p:ph idx="4294967295" type="ctrTitle"/>
          </p:nvPr>
        </p:nvSpPr>
        <p:spPr>
          <a:xfrm>
            <a:off x="4854050" y="1704000"/>
            <a:ext cx="20412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accessible.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80" name="Google Shape;880;p99"/>
          <p:cNvSpPr/>
          <p:nvPr/>
        </p:nvSpPr>
        <p:spPr>
          <a:xfrm>
            <a:off x="5106300" y="3300625"/>
            <a:ext cx="1617900" cy="452700"/>
          </a:xfrm>
          <a:prstGeom prst="rect">
            <a:avLst/>
          </a:prstGeom>
          <a:solidFill>
            <a:srgbClr val="EE7437"/>
          </a:solidFill>
          <a:ln cap="flat" cmpd="sng" w="952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99"/>
          <p:cNvSpPr txBox="1"/>
          <p:nvPr>
            <p:ph idx="4294967295" type="ctrTitle"/>
          </p:nvPr>
        </p:nvSpPr>
        <p:spPr>
          <a:xfrm>
            <a:off x="5083950" y="3134250"/>
            <a:ext cx="16626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effective?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00"/>
          <p:cNvSpPr txBox="1"/>
          <p:nvPr>
            <p:ph idx="4294967295" type="ctrTitle"/>
          </p:nvPr>
        </p:nvSpPr>
        <p:spPr>
          <a:xfrm>
            <a:off x="1558625" y="2009250"/>
            <a:ext cx="6009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Put analytical expertise in every room.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1"/>
          <p:cNvSpPr txBox="1"/>
          <p:nvPr>
            <p:ph idx="4294967295" type="ctrTitle"/>
          </p:nvPr>
        </p:nvSpPr>
        <p:spPr>
          <a:xfrm>
            <a:off x="1919250" y="2009250"/>
            <a:ext cx="53055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Is that radical?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2"/>
          <p:cNvSpPr/>
          <p:nvPr/>
        </p:nvSpPr>
        <p:spPr>
          <a:xfrm>
            <a:off x="1147350" y="2657250"/>
            <a:ext cx="6849300" cy="1159200"/>
          </a:xfrm>
          <a:prstGeom prst="rect">
            <a:avLst/>
          </a:prstGeom>
          <a:solidFill>
            <a:srgbClr val="EE7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sp>
        <p:nvSpPr>
          <p:cNvPr id="897" name="Google Shape;897;p102"/>
          <p:cNvSpPr/>
          <p:nvPr/>
        </p:nvSpPr>
        <p:spPr>
          <a:xfrm>
            <a:off x="1147350" y="1700000"/>
            <a:ext cx="6849300" cy="1008600"/>
          </a:xfrm>
          <a:prstGeom prst="rect">
            <a:avLst/>
          </a:prstGeom>
          <a:solidFill>
            <a:srgbClr val="EE7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sp>
        <p:nvSpPr>
          <p:cNvPr id="898" name="Google Shape;898;p102"/>
          <p:cNvSpPr txBox="1"/>
          <p:nvPr>
            <p:ph type="ctrTitle"/>
          </p:nvPr>
        </p:nvSpPr>
        <p:spPr>
          <a:xfrm>
            <a:off x="1147425" y="2055700"/>
            <a:ext cx="6849300" cy="11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 story about</a:t>
            </a:r>
            <a:endParaRPr sz="10000">
              <a:solidFill>
                <a:schemeClr val="lt1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899" name="Google Shape;899;p102"/>
          <p:cNvSpPr txBox="1"/>
          <p:nvPr>
            <p:ph type="ctrTitle"/>
          </p:nvPr>
        </p:nvSpPr>
        <p:spPr>
          <a:xfrm>
            <a:off x="2372600" y="3060775"/>
            <a:ext cx="6027000" cy="11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engineering</a:t>
            </a:r>
            <a:endParaRPr sz="10000">
              <a:solidFill>
                <a:schemeClr val="lt1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3"/>
          <p:cNvSpPr/>
          <p:nvPr/>
        </p:nvSpPr>
        <p:spPr>
          <a:xfrm>
            <a:off x="4972000" y="1843750"/>
            <a:ext cx="1115100" cy="2487300"/>
          </a:xfrm>
          <a:prstGeom prst="rect">
            <a:avLst/>
          </a:prstGeom>
          <a:solidFill>
            <a:srgbClr val="37B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905" name="Google Shape;905;p103"/>
          <p:cNvSpPr/>
          <p:nvPr/>
        </p:nvSpPr>
        <p:spPr>
          <a:xfrm>
            <a:off x="2689625" y="1904350"/>
            <a:ext cx="1115100" cy="2426700"/>
          </a:xfrm>
          <a:prstGeom prst="rect">
            <a:avLst/>
          </a:prstGeom>
          <a:solidFill>
            <a:srgbClr val="FF7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03"/>
          <p:cNvSpPr/>
          <p:nvPr/>
        </p:nvSpPr>
        <p:spPr>
          <a:xfrm>
            <a:off x="2022150" y="871900"/>
            <a:ext cx="4982400" cy="3487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03"/>
          <p:cNvSpPr txBox="1"/>
          <p:nvPr>
            <p:ph type="ctrTitle"/>
          </p:nvPr>
        </p:nvSpPr>
        <p:spPr>
          <a:xfrm>
            <a:off x="2178400" y="1287425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689k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08" name="Google Shape;908;p103"/>
          <p:cNvSpPr txBox="1"/>
          <p:nvPr>
            <p:ph type="ctrTitle"/>
          </p:nvPr>
        </p:nvSpPr>
        <p:spPr>
          <a:xfrm>
            <a:off x="4382200" y="4359400"/>
            <a:ext cx="22947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Application developers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09" name="Google Shape;909;p103"/>
          <p:cNvSpPr/>
          <p:nvPr/>
        </p:nvSpPr>
        <p:spPr>
          <a:xfrm>
            <a:off x="1491775" y="714950"/>
            <a:ext cx="5959800" cy="3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03"/>
          <p:cNvSpPr/>
          <p:nvPr/>
        </p:nvSpPr>
        <p:spPr>
          <a:xfrm>
            <a:off x="6835950" y="1049450"/>
            <a:ext cx="285900" cy="34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03"/>
          <p:cNvSpPr txBox="1"/>
          <p:nvPr>
            <p:ph type="ctrTitle"/>
          </p:nvPr>
        </p:nvSpPr>
        <p:spPr>
          <a:xfrm>
            <a:off x="2130125" y="439210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Computer programmers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12" name="Google Shape;912;p103"/>
          <p:cNvSpPr txBox="1"/>
          <p:nvPr>
            <p:ph type="ctrTitle"/>
          </p:nvPr>
        </p:nvSpPr>
        <p:spPr>
          <a:xfrm>
            <a:off x="783600" y="192700"/>
            <a:ext cx="75768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U.S. employment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913" name="Google Shape;913;p103"/>
          <p:cNvSpPr txBox="1"/>
          <p:nvPr>
            <p:ph type="ctrTitle"/>
          </p:nvPr>
        </p:nvSpPr>
        <p:spPr>
          <a:xfrm>
            <a:off x="4412500" y="122515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707k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14" name="Google Shape;914;p103"/>
          <p:cNvSpPr/>
          <p:nvPr/>
        </p:nvSpPr>
        <p:spPr>
          <a:xfrm>
            <a:off x="7663300" y="4795475"/>
            <a:ext cx="1480200" cy="264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St. Louis Fed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idx="4294967295" type="ctrTitle"/>
          </p:nvPr>
        </p:nvSpPr>
        <p:spPr>
          <a:xfrm>
            <a:off x="559942" y="2009250"/>
            <a:ext cx="80241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science is going through its own Great Compression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4"/>
          <p:cNvSpPr/>
          <p:nvPr/>
        </p:nvSpPr>
        <p:spPr>
          <a:xfrm>
            <a:off x="4972000" y="1843750"/>
            <a:ext cx="1115100" cy="2487300"/>
          </a:xfrm>
          <a:prstGeom prst="rect">
            <a:avLst/>
          </a:prstGeom>
          <a:solidFill>
            <a:srgbClr val="37B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920" name="Google Shape;920;p104"/>
          <p:cNvSpPr/>
          <p:nvPr/>
        </p:nvSpPr>
        <p:spPr>
          <a:xfrm>
            <a:off x="2689625" y="1904350"/>
            <a:ext cx="1115100" cy="2426700"/>
          </a:xfrm>
          <a:prstGeom prst="rect">
            <a:avLst/>
          </a:prstGeom>
          <a:solidFill>
            <a:srgbClr val="FF7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04"/>
          <p:cNvSpPr/>
          <p:nvPr/>
        </p:nvSpPr>
        <p:spPr>
          <a:xfrm>
            <a:off x="2022150" y="871900"/>
            <a:ext cx="4982400" cy="3487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04"/>
          <p:cNvSpPr txBox="1"/>
          <p:nvPr>
            <p:ph type="ctrTitle"/>
          </p:nvPr>
        </p:nvSpPr>
        <p:spPr>
          <a:xfrm>
            <a:off x="2178400" y="1287425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689k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23" name="Google Shape;923;p104"/>
          <p:cNvSpPr txBox="1"/>
          <p:nvPr>
            <p:ph type="ctrTitle"/>
          </p:nvPr>
        </p:nvSpPr>
        <p:spPr>
          <a:xfrm>
            <a:off x="4382200" y="4359400"/>
            <a:ext cx="22947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Building products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24" name="Google Shape;924;p104"/>
          <p:cNvSpPr/>
          <p:nvPr/>
        </p:nvSpPr>
        <p:spPr>
          <a:xfrm>
            <a:off x="1491775" y="714950"/>
            <a:ext cx="5959800" cy="3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04"/>
          <p:cNvSpPr/>
          <p:nvPr/>
        </p:nvSpPr>
        <p:spPr>
          <a:xfrm>
            <a:off x="6835950" y="1049450"/>
            <a:ext cx="285900" cy="34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04"/>
          <p:cNvSpPr txBox="1"/>
          <p:nvPr>
            <p:ph type="ctrTitle"/>
          </p:nvPr>
        </p:nvSpPr>
        <p:spPr>
          <a:xfrm>
            <a:off x="2130125" y="439210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Building infrastructure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27" name="Google Shape;927;p104"/>
          <p:cNvSpPr txBox="1"/>
          <p:nvPr>
            <p:ph type="ctrTitle"/>
          </p:nvPr>
        </p:nvSpPr>
        <p:spPr>
          <a:xfrm>
            <a:off x="783600" y="192700"/>
            <a:ext cx="75768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U.S. employment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928" name="Google Shape;928;p104"/>
          <p:cNvSpPr txBox="1"/>
          <p:nvPr>
            <p:ph type="ctrTitle"/>
          </p:nvPr>
        </p:nvSpPr>
        <p:spPr>
          <a:xfrm>
            <a:off x="4412500" y="122515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707k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29" name="Google Shape;929;p104"/>
          <p:cNvSpPr/>
          <p:nvPr/>
        </p:nvSpPr>
        <p:spPr>
          <a:xfrm>
            <a:off x="7663300" y="4795475"/>
            <a:ext cx="1480200" cy="264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St. Louis Fed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25" y="897450"/>
            <a:ext cx="2161300" cy="12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350" y="3298725"/>
            <a:ext cx="3011625" cy="11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863" y="2961425"/>
            <a:ext cx="17240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2612" y="4381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6"/>
          <p:cNvSpPr txBox="1"/>
          <p:nvPr>
            <p:ph idx="4294967295" type="ctrTitle"/>
          </p:nvPr>
        </p:nvSpPr>
        <p:spPr>
          <a:xfrm>
            <a:off x="953124" y="0"/>
            <a:ext cx="69795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U.S. employment (1,000s)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pic>
        <p:nvPicPr>
          <p:cNvPr id="943" name="Google Shape;9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413" y="796500"/>
            <a:ext cx="5486917" cy="39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6"/>
          <p:cNvSpPr txBox="1"/>
          <p:nvPr>
            <p:ph idx="4294967295" type="ctrTitle"/>
          </p:nvPr>
        </p:nvSpPr>
        <p:spPr>
          <a:xfrm>
            <a:off x="6996550" y="3645000"/>
            <a:ext cx="21015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Computer programmers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45" name="Google Shape;945;p106"/>
          <p:cNvSpPr txBox="1"/>
          <p:nvPr>
            <p:ph idx="4294967295" type="ctrTitle"/>
          </p:nvPr>
        </p:nvSpPr>
        <p:spPr>
          <a:xfrm>
            <a:off x="7042500" y="836000"/>
            <a:ext cx="21015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7B067"/>
                </a:solidFill>
                <a:latin typeface="Caveat"/>
                <a:ea typeface="Caveat"/>
                <a:cs typeface="Caveat"/>
                <a:sym typeface="Caveat"/>
              </a:rPr>
              <a:t>Application developers</a:t>
            </a:r>
            <a:endParaRPr b="1" sz="3000">
              <a:solidFill>
                <a:srgbClr val="37B06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46" name="Google Shape;946;p106"/>
          <p:cNvSpPr/>
          <p:nvPr/>
        </p:nvSpPr>
        <p:spPr>
          <a:xfrm>
            <a:off x="7663300" y="4795475"/>
            <a:ext cx="1480200" cy="264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St. Louis Fed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07"/>
          <p:cNvSpPr txBox="1"/>
          <p:nvPr>
            <p:ph idx="4294967295" type="ctrTitle"/>
          </p:nvPr>
        </p:nvSpPr>
        <p:spPr>
          <a:xfrm>
            <a:off x="1046525" y="2009250"/>
            <a:ext cx="70881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The frameworks and infrastructure are good enough that specialized application developers are valuable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8"/>
          <p:cNvSpPr/>
          <p:nvPr/>
        </p:nvSpPr>
        <p:spPr>
          <a:xfrm>
            <a:off x="1185600" y="525375"/>
            <a:ext cx="5477400" cy="2952300"/>
          </a:xfrm>
          <a:prstGeom prst="wedgeEllipseCallout">
            <a:avLst>
              <a:gd fmla="val 33736" name="adj1"/>
              <a:gd fmla="val 59966" name="adj2"/>
            </a:avLst>
          </a:prstGeom>
          <a:solidFill>
            <a:srgbClr val="FF7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08"/>
          <p:cNvSpPr txBox="1"/>
          <p:nvPr>
            <p:ph type="ctrTitle"/>
          </p:nvPr>
        </p:nvSpPr>
        <p:spPr>
          <a:xfrm>
            <a:off x="3962200" y="3866825"/>
            <a:ext cx="34098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Ian Blumenfeld</a:t>
            </a:r>
            <a:endParaRPr b="1" sz="20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@ianblu1</a:t>
            </a:r>
            <a:endParaRPr sz="20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58" name="Google Shape;958;p108"/>
          <p:cNvSpPr txBox="1"/>
          <p:nvPr/>
        </p:nvSpPr>
        <p:spPr>
          <a:xfrm>
            <a:off x="1733550" y="1092000"/>
            <a:ext cx="4381500" cy="1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Data science is where web development was 15 years ago.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59" name="Google Shape;95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325" y="3654125"/>
            <a:ext cx="1035600" cy="10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99" y="932175"/>
            <a:ext cx="5910951" cy="37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09"/>
          <p:cNvSpPr txBox="1"/>
          <p:nvPr>
            <p:ph type="ctrTitle"/>
          </p:nvPr>
        </p:nvSpPr>
        <p:spPr>
          <a:xfrm>
            <a:off x="623550" y="0"/>
            <a:ext cx="78969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science frameworks and infrastructure...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966" name="Google Shape;966;p109"/>
          <p:cNvSpPr/>
          <p:nvPr/>
        </p:nvSpPr>
        <p:spPr>
          <a:xfrm>
            <a:off x="1465375" y="776650"/>
            <a:ext cx="454200" cy="39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09"/>
          <p:cNvSpPr/>
          <p:nvPr/>
        </p:nvSpPr>
        <p:spPr>
          <a:xfrm>
            <a:off x="1465375" y="4312475"/>
            <a:ext cx="6000900" cy="35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09"/>
          <p:cNvSpPr txBox="1"/>
          <p:nvPr>
            <p:ph type="ctrTitle"/>
          </p:nvPr>
        </p:nvSpPr>
        <p:spPr>
          <a:xfrm>
            <a:off x="2283700" y="4256950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2014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969" name="Google Shape;969;p109"/>
          <p:cNvSpPr txBox="1"/>
          <p:nvPr>
            <p:ph type="ctrTitle"/>
          </p:nvPr>
        </p:nvSpPr>
        <p:spPr>
          <a:xfrm>
            <a:off x="51300" y="1449250"/>
            <a:ext cx="1905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$500k a year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Months of work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 lot of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970" name="Google Shape;970;p109"/>
          <p:cNvSpPr txBox="1"/>
          <p:nvPr>
            <p:ph type="ctrTitle"/>
          </p:nvPr>
        </p:nvSpPr>
        <p:spPr>
          <a:xfrm>
            <a:off x="51300" y="3021750"/>
            <a:ext cx="1905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$20k a year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30 minutes of work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971" name="Google Shape;971;p109"/>
          <p:cNvSpPr txBox="1"/>
          <p:nvPr>
            <p:ph type="ctrTitle"/>
          </p:nvPr>
        </p:nvSpPr>
        <p:spPr>
          <a:xfrm>
            <a:off x="5293600" y="4256950"/>
            <a:ext cx="15687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2019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10"/>
          <p:cNvSpPr/>
          <p:nvPr/>
        </p:nvSpPr>
        <p:spPr>
          <a:xfrm>
            <a:off x="3200400" y="1154225"/>
            <a:ext cx="2743200" cy="2743200"/>
          </a:xfrm>
          <a:prstGeom prst="ellipse">
            <a:avLst/>
          </a:prstGeom>
          <a:noFill/>
          <a:ln cap="flat" cmpd="sng" w="38100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10"/>
          <p:cNvSpPr/>
          <p:nvPr/>
        </p:nvSpPr>
        <p:spPr>
          <a:xfrm>
            <a:off x="3782150" y="3531075"/>
            <a:ext cx="914400" cy="9144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10"/>
          <p:cNvSpPr/>
          <p:nvPr/>
        </p:nvSpPr>
        <p:spPr>
          <a:xfrm>
            <a:off x="4447450" y="3531075"/>
            <a:ext cx="914400" cy="914400"/>
          </a:xfrm>
          <a:prstGeom prst="ellipse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10"/>
          <p:cNvSpPr txBox="1"/>
          <p:nvPr>
            <p:ph type="ctrTitle"/>
          </p:nvPr>
        </p:nvSpPr>
        <p:spPr>
          <a:xfrm>
            <a:off x="3502650" y="212415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and business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980" name="Google Shape;980;p110"/>
          <p:cNvSpPr txBox="1"/>
          <p:nvPr>
            <p:ph type="ctrTitle"/>
          </p:nvPr>
        </p:nvSpPr>
        <p:spPr>
          <a:xfrm>
            <a:off x="2112825" y="3633975"/>
            <a:ext cx="17946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Engineering and development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981" name="Google Shape;981;p110"/>
          <p:cNvSpPr txBox="1"/>
          <p:nvPr>
            <p:ph type="ctrTitle"/>
          </p:nvPr>
        </p:nvSpPr>
        <p:spPr>
          <a:xfrm>
            <a:off x="5110525" y="3801375"/>
            <a:ext cx="1616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Statistics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982" name="Google Shape;982;p110"/>
          <p:cNvSpPr txBox="1"/>
          <p:nvPr>
            <p:ph type="ctrTitle"/>
          </p:nvPr>
        </p:nvSpPr>
        <p:spPr>
          <a:xfrm>
            <a:off x="775650" y="0"/>
            <a:ext cx="75927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...can now make analytical experts valuable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1"/>
          <p:cNvSpPr txBox="1"/>
          <p:nvPr>
            <p:ph idx="4294967295" type="ctrTitle"/>
          </p:nvPr>
        </p:nvSpPr>
        <p:spPr>
          <a:xfrm>
            <a:off x="857275" y="1498050"/>
            <a:ext cx="7394700" cy="21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In data science as in engineering: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Most work will be the where the business and technology intersect</a:t>
            </a:r>
            <a:endParaRPr sz="3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2"/>
          <p:cNvSpPr txBox="1"/>
          <p:nvPr>
            <p:ph idx="4294967295" type="ctrTitle"/>
          </p:nvPr>
        </p:nvSpPr>
        <p:spPr>
          <a:xfrm>
            <a:off x="872100" y="0"/>
            <a:ext cx="73998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The future of data science is specialization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pic>
        <p:nvPicPr>
          <p:cNvPr id="993" name="Google Shape;99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013" y="796500"/>
            <a:ext cx="5486917" cy="39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12"/>
          <p:cNvSpPr txBox="1"/>
          <p:nvPr>
            <p:ph idx="4294967295" type="ctrTitle"/>
          </p:nvPr>
        </p:nvSpPr>
        <p:spPr>
          <a:xfrm>
            <a:off x="6796150" y="3645000"/>
            <a:ext cx="21015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E7437"/>
                </a:solidFill>
                <a:latin typeface="Caveat"/>
                <a:ea typeface="Caveat"/>
                <a:cs typeface="Caveat"/>
                <a:sym typeface="Caveat"/>
              </a:rPr>
              <a:t>Data science developers</a:t>
            </a:r>
            <a:endParaRPr b="1" sz="3000">
              <a:solidFill>
                <a:srgbClr val="EE743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95" name="Google Shape;995;p112"/>
          <p:cNvSpPr txBox="1"/>
          <p:nvPr>
            <p:ph idx="4294967295" type="ctrTitle"/>
          </p:nvPr>
        </p:nvSpPr>
        <p:spPr>
          <a:xfrm>
            <a:off x="6842100" y="836000"/>
            <a:ext cx="21015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7B067"/>
                </a:solidFill>
                <a:latin typeface="Caveat"/>
                <a:ea typeface="Caveat"/>
                <a:cs typeface="Caveat"/>
                <a:sym typeface="Caveat"/>
              </a:rPr>
              <a:t>Analytical expertise</a:t>
            </a:r>
            <a:endParaRPr b="1" sz="3000">
              <a:solidFill>
                <a:srgbClr val="37B06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96" name="Google Shape;996;p112"/>
          <p:cNvSpPr/>
          <p:nvPr/>
        </p:nvSpPr>
        <p:spPr>
          <a:xfrm>
            <a:off x="526900" y="4460975"/>
            <a:ext cx="5959800" cy="3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12"/>
          <p:cNvSpPr/>
          <p:nvPr/>
        </p:nvSpPr>
        <p:spPr>
          <a:xfrm>
            <a:off x="1499025" y="836000"/>
            <a:ext cx="486900" cy="37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13"/>
          <p:cNvSpPr txBox="1"/>
          <p:nvPr>
            <p:ph idx="4294967295" type="ctrTitle"/>
          </p:nvPr>
        </p:nvSpPr>
        <p:spPr>
          <a:xfrm>
            <a:off x="1558625" y="2009250"/>
            <a:ext cx="6009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But how?</a:t>
            </a:r>
            <a:endParaRPr sz="3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1147350" y="2657250"/>
            <a:ext cx="6849300" cy="1159200"/>
          </a:xfrm>
          <a:prstGeom prst="rect">
            <a:avLst/>
          </a:prstGeom>
          <a:solidFill>
            <a:srgbClr val="EE7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sp>
        <p:nvSpPr>
          <p:cNvPr id="157" name="Google Shape;157;p33"/>
          <p:cNvSpPr/>
          <p:nvPr/>
        </p:nvSpPr>
        <p:spPr>
          <a:xfrm>
            <a:off x="1147350" y="1700000"/>
            <a:ext cx="6849300" cy="1008600"/>
          </a:xfrm>
          <a:prstGeom prst="rect">
            <a:avLst/>
          </a:prstGeom>
          <a:solidFill>
            <a:srgbClr val="EE7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sp>
        <p:nvSpPr>
          <p:cNvPr id="158" name="Google Shape;158;p33"/>
          <p:cNvSpPr txBox="1"/>
          <p:nvPr>
            <p:ph type="ctrTitle"/>
          </p:nvPr>
        </p:nvSpPr>
        <p:spPr>
          <a:xfrm>
            <a:off x="1147425" y="2055700"/>
            <a:ext cx="6849300" cy="11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 story</a:t>
            </a:r>
            <a:endParaRPr sz="10000">
              <a:solidFill>
                <a:schemeClr val="lt1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59" name="Google Shape;159;p33"/>
          <p:cNvSpPr txBox="1"/>
          <p:nvPr>
            <p:ph type="ctrTitle"/>
          </p:nvPr>
        </p:nvSpPr>
        <p:spPr>
          <a:xfrm>
            <a:off x="1538650" y="3060775"/>
            <a:ext cx="6458100" cy="11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about leads</a:t>
            </a:r>
            <a:endParaRPr sz="10000">
              <a:solidFill>
                <a:schemeClr val="lt1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14"/>
          <p:cNvSpPr/>
          <p:nvPr/>
        </p:nvSpPr>
        <p:spPr>
          <a:xfrm>
            <a:off x="3200400" y="1154225"/>
            <a:ext cx="2743200" cy="2743200"/>
          </a:xfrm>
          <a:prstGeom prst="ellipse">
            <a:avLst/>
          </a:prstGeom>
          <a:noFill/>
          <a:ln cap="flat" cmpd="sng" w="38100">
            <a:solidFill>
              <a:srgbClr val="37B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14"/>
          <p:cNvSpPr/>
          <p:nvPr/>
        </p:nvSpPr>
        <p:spPr>
          <a:xfrm>
            <a:off x="3782150" y="3531075"/>
            <a:ext cx="914400" cy="9144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14"/>
          <p:cNvSpPr/>
          <p:nvPr/>
        </p:nvSpPr>
        <p:spPr>
          <a:xfrm>
            <a:off x="4447450" y="3531075"/>
            <a:ext cx="914400" cy="914400"/>
          </a:xfrm>
          <a:prstGeom prst="ellipse">
            <a:avLst/>
          </a:prstGeom>
          <a:noFill/>
          <a:ln cap="flat" cmpd="sng" w="38100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14"/>
          <p:cNvSpPr txBox="1"/>
          <p:nvPr>
            <p:ph type="ctrTitle"/>
          </p:nvPr>
        </p:nvSpPr>
        <p:spPr>
          <a:xfrm>
            <a:off x="3502650" y="2124150"/>
            <a:ext cx="2138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Analytical and business expertise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011" name="Google Shape;1011;p114"/>
          <p:cNvSpPr txBox="1"/>
          <p:nvPr>
            <p:ph type="ctrTitle"/>
          </p:nvPr>
        </p:nvSpPr>
        <p:spPr>
          <a:xfrm>
            <a:off x="2112825" y="3633975"/>
            <a:ext cx="17946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Engineering and development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012" name="Google Shape;1012;p114"/>
          <p:cNvSpPr txBox="1"/>
          <p:nvPr>
            <p:ph type="ctrTitle"/>
          </p:nvPr>
        </p:nvSpPr>
        <p:spPr>
          <a:xfrm>
            <a:off x="5110525" y="3801375"/>
            <a:ext cx="16167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Statistics</a:t>
            </a:r>
            <a:endParaRPr sz="12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013" name="Google Shape;1013;p114"/>
          <p:cNvSpPr txBox="1"/>
          <p:nvPr>
            <p:ph type="ctrTitle"/>
          </p:nvPr>
        </p:nvSpPr>
        <p:spPr>
          <a:xfrm>
            <a:off x="775650" y="0"/>
            <a:ext cx="75927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Are there people shaped like this?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5"/>
          <p:cNvSpPr/>
          <p:nvPr/>
        </p:nvSpPr>
        <p:spPr>
          <a:xfrm>
            <a:off x="4972000" y="1296100"/>
            <a:ext cx="1115100" cy="3063300"/>
          </a:xfrm>
          <a:prstGeom prst="rect">
            <a:avLst/>
          </a:prstGeom>
          <a:solidFill>
            <a:srgbClr val="FF7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15"/>
          <p:cNvSpPr/>
          <p:nvPr/>
        </p:nvSpPr>
        <p:spPr>
          <a:xfrm>
            <a:off x="2022150" y="871900"/>
            <a:ext cx="4982400" cy="3487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15"/>
          <p:cNvSpPr txBox="1"/>
          <p:nvPr>
            <p:ph type="ctrTitle"/>
          </p:nvPr>
        </p:nvSpPr>
        <p:spPr>
          <a:xfrm>
            <a:off x="2130125" y="165235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2.1m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21" name="Google Shape;1021;p115"/>
          <p:cNvSpPr txBox="1"/>
          <p:nvPr>
            <p:ph type="ctrTitle"/>
          </p:nvPr>
        </p:nvSpPr>
        <p:spPr>
          <a:xfrm>
            <a:off x="4382200" y="4359400"/>
            <a:ext cx="22947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Social sciences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22" name="Google Shape;1022;p115"/>
          <p:cNvSpPr/>
          <p:nvPr/>
        </p:nvSpPr>
        <p:spPr>
          <a:xfrm>
            <a:off x="2689625" y="2228075"/>
            <a:ext cx="1115100" cy="2103000"/>
          </a:xfrm>
          <a:prstGeom prst="rect">
            <a:avLst/>
          </a:prstGeom>
          <a:solidFill>
            <a:srgbClr val="FF7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15"/>
          <p:cNvSpPr/>
          <p:nvPr/>
        </p:nvSpPr>
        <p:spPr>
          <a:xfrm>
            <a:off x="1491775" y="714950"/>
            <a:ext cx="5959800" cy="3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15"/>
          <p:cNvSpPr/>
          <p:nvPr/>
        </p:nvSpPr>
        <p:spPr>
          <a:xfrm>
            <a:off x="6835950" y="1049450"/>
            <a:ext cx="285900" cy="34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15"/>
          <p:cNvSpPr txBox="1"/>
          <p:nvPr>
            <p:ph type="ctrTitle"/>
          </p:nvPr>
        </p:nvSpPr>
        <p:spPr>
          <a:xfrm>
            <a:off x="2130125" y="439210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STEM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26" name="Google Shape;1026;p115"/>
          <p:cNvSpPr txBox="1"/>
          <p:nvPr>
            <p:ph type="ctrTitle"/>
          </p:nvPr>
        </p:nvSpPr>
        <p:spPr>
          <a:xfrm>
            <a:off x="783600" y="192700"/>
            <a:ext cx="75768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Bachelor’s degrees conferred, 2005-2015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027" name="Google Shape;1027;p115"/>
          <p:cNvSpPr txBox="1"/>
          <p:nvPr>
            <p:ph type="ctrTitle"/>
          </p:nvPr>
        </p:nvSpPr>
        <p:spPr>
          <a:xfrm>
            <a:off x="4412500" y="71495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3.0</a:t>
            </a: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28" name="Google Shape;1028;p115"/>
          <p:cNvSpPr/>
          <p:nvPr/>
        </p:nvSpPr>
        <p:spPr>
          <a:xfrm>
            <a:off x="7377550" y="4724975"/>
            <a:ext cx="1766100" cy="334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National Center for Education Statistics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16"/>
          <p:cNvSpPr txBox="1"/>
          <p:nvPr>
            <p:ph type="ctrTitle"/>
          </p:nvPr>
        </p:nvSpPr>
        <p:spPr>
          <a:xfrm>
            <a:off x="4382200" y="4359400"/>
            <a:ext cx="22947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Social sciences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34" name="Google Shape;1034;p116"/>
          <p:cNvSpPr txBox="1"/>
          <p:nvPr>
            <p:ph type="ctrTitle"/>
          </p:nvPr>
        </p:nvSpPr>
        <p:spPr>
          <a:xfrm>
            <a:off x="230300" y="905975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$100k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35" name="Google Shape;1035;p116"/>
          <p:cNvSpPr txBox="1"/>
          <p:nvPr>
            <p:ph type="ctrTitle"/>
          </p:nvPr>
        </p:nvSpPr>
        <p:spPr>
          <a:xfrm>
            <a:off x="2130125" y="439210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STEM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36" name="Google Shape;1036;p116"/>
          <p:cNvSpPr txBox="1"/>
          <p:nvPr>
            <p:ph type="ctrTitle"/>
          </p:nvPr>
        </p:nvSpPr>
        <p:spPr>
          <a:xfrm>
            <a:off x="783600" y="192700"/>
            <a:ext cx="75768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Median earning by degree 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037" name="Google Shape;1037;p116"/>
          <p:cNvSpPr txBox="1"/>
          <p:nvPr>
            <p:ph type="ctrTitle"/>
          </p:nvPr>
        </p:nvSpPr>
        <p:spPr>
          <a:xfrm>
            <a:off x="230300" y="368020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$40k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38" name="Google Shape;1038;p116"/>
          <p:cNvSpPr txBox="1"/>
          <p:nvPr>
            <p:ph type="ctrTitle"/>
          </p:nvPr>
        </p:nvSpPr>
        <p:spPr>
          <a:xfrm>
            <a:off x="230300" y="1830725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$80</a:t>
            </a: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k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39" name="Google Shape;1039;p116"/>
          <p:cNvSpPr txBox="1"/>
          <p:nvPr>
            <p:ph type="ctrTitle"/>
          </p:nvPr>
        </p:nvSpPr>
        <p:spPr>
          <a:xfrm>
            <a:off x="230300" y="2755463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$60</a:t>
            </a: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k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40" name="Google Shape;1040;p116"/>
          <p:cNvSpPr/>
          <p:nvPr/>
        </p:nvSpPr>
        <p:spPr>
          <a:xfrm>
            <a:off x="3178632" y="1912692"/>
            <a:ext cx="137100" cy="1371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16"/>
          <p:cNvSpPr/>
          <p:nvPr/>
        </p:nvSpPr>
        <p:spPr>
          <a:xfrm>
            <a:off x="2022150" y="2163575"/>
            <a:ext cx="4757700" cy="9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16"/>
          <p:cNvSpPr/>
          <p:nvPr/>
        </p:nvSpPr>
        <p:spPr>
          <a:xfrm>
            <a:off x="2022150" y="1241075"/>
            <a:ext cx="4757700" cy="9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16"/>
          <p:cNvSpPr/>
          <p:nvPr/>
        </p:nvSpPr>
        <p:spPr>
          <a:xfrm>
            <a:off x="2022150" y="3090563"/>
            <a:ext cx="4757700" cy="9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16"/>
          <p:cNvSpPr/>
          <p:nvPr/>
        </p:nvSpPr>
        <p:spPr>
          <a:xfrm>
            <a:off x="2022150" y="4017575"/>
            <a:ext cx="4757700" cy="9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16"/>
          <p:cNvSpPr/>
          <p:nvPr/>
        </p:nvSpPr>
        <p:spPr>
          <a:xfrm>
            <a:off x="3178632" y="1961192"/>
            <a:ext cx="137100" cy="1371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16"/>
          <p:cNvSpPr/>
          <p:nvPr/>
        </p:nvSpPr>
        <p:spPr>
          <a:xfrm>
            <a:off x="3178632" y="2286342"/>
            <a:ext cx="137100" cy="1371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16"/>
          <p:cNvSpPr/>
          <p:nvPr/>
        </p:nvSpPr>
        <p:spPr>
          <a:xfrm>
            <a:off x="5461007" y="2376180"/>
            <a:ext cx="137100" cy="1371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16"/>
          <p:cNvSpPr/>
          <p:nvPr/>
        </p:nvSpPr>
        <p:spPr>
          <a:xfrm>
            <a:off x="5461007" y="2831655"/>
            <a:ext cx="137100" cy="1371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16"/>
          <p:cNvSpPr/>
          <p:nvPr/>
        </p:nvSpPr>
        <p:spPr>
          <a:xfrm>
            <a:off x="5461007" y="3196880"/>
            <a:ext cx="137100" cy="1371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16"/>
          <p:cNvSpPr/>
          <p:nvPr/>
        </p:nvSpPr>
        <p:spPr>
          <a:xfrm>
            <a:off x="5461007" y="3490030"/>
            <a:ext cx="137100" cy="1371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16"/>
          <p:cNvSpPr/>
          <p:nvPr/>
        </p:nvSpPr>
        <p:spPr>
          <a:xfrm>
            <a:off x="5461007" y="3607230"/>
            <a:ext cx="137100" cy="1371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16"/>
          <p:cNvSpPr txBox="1"/>
          <p:nvPr>
            <p:ph type="ctrTitle"/>
          </p:nvPr>
        </p:nvSpPr>
        <p:spPr>
          <a:xfrm>
            <a:off x="3336675" y="1654988"/>
            <a:ext cx="13821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Math, CS</a:t>
            </a:r>
            <a:endParaRPr sz="1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53" name="Google Shape;1053;p116"/>
          <p:cNvSpPr txBox="1"/>
          <p:nvPr>
            <p:ph type="ctrTitle"/>
          </p:nvPr>
        </p:nvSpPr>
        <p:spPr>
          <a:xfrm>
            <a:off x="3336663" y="1872600"/>
            <a:ext cx="13821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Physics</a:t>
            </a:r>
            <a:endParaRPr sz="1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54" name="Google Shape;1054;p116"/>
          <p:cNvSpPr txBox="1"/>
          <p:nvPr>
            <p:ph type="ctrTitle"/>
          </p:nvPr>
        </p:nvSpPr>
        <p:spPr>
          <a:xfrm>
            <a:off x="3336650" y="2163575"/>
            <a:ext cx="13821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Stats</a:t>
            </a:r>
            <a:endParaRPr sz="1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55" name="Google Shape;1055;p116"/>
          <p:cNvSpPr txBox="1"/>
          <p:nvPr>
            <p:ph type="ctrTitle"/>
          </p:nvPr>
        </p:nvSpPr>
        <p:spPr>
          <a:xfrm>
            <a:off x="5591050" y="2241750"/>
            <a:ext cx="13821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Economics</a:t>
            </a:r>
            <a:endParaRPr sz="1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56" name="Google Shape;1056;p116"/>
          <p:cNvSpPr txBox="1"/>
          <p:nvPr>
            <p:ph type="ctrTitle"/>
          </p:nvPr>
        </p:nvSpPr>
        <p:spPr>
          <a:xfrm>
            <a:off x="5591050" y="2724550"/>
            <a:ext cx="13821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Political science</a:t>
            </a:r>
            <a:endParaRPr sz="1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57" name="Google Shape;1057;p116"/>
          <p:cNvSpPr txBox="1"/>
          <p:nvPr>
            <p:ph type="ctrTitle"/>
          </p:nvPr>
        </p:nvSpPr>
        <p:spPr>
          <a:xfrm>
            <a:off x="5591050" y="3068575"/>
            <a:ext cx="13821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History</a:t>
            </a:r>
            <a:endParaRPr sz="1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58" name="Google Shape;1058;p116"/>
          <p:cNvSpPr txBox="1"/>
          <p:nvPr>
            <p:ph type="ctrTitle"/>
          </p:nvPr>
        </p:nvSpPr>
        <p:spPr>
          <a:xfrm>
            <a:off x="5591050" y="3305813"/>
            <a:ext cx="13821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Sociology</a:t>
            </a:r>
            <a:endParaRPr sz="1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59" name="Google Shape;1059;p116"/>
          <p:cNvSpPr txBox="1"/>
          <p:nvPr>
            <p:ph type="ctrTitle"/>
          </p:nvPr>
        </p:nvSpPr>
        <p:spPr>
          <a:xfrm>
            <a:off x="5591050" y="3553600"/>
            <a:ext cx="2234100" cy="3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Psychology</a:t>
            </a:r>
            <a:endParaRPr sz="12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60" name="Google Shape;1060;p116"/>
          <p:cNvSpPr/>
          <p:nvPr/>
        </p:nvSpPr>
        <p:spPr>
          <a:xfrm>
            <a:off x="2022150" y="871900"/>
            <a:ext cx="4982400" cy="3487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16"/>
          <p:cNvSpPr/>
          <p:nvPr/>
        </p:nvSpPr>
        <p:spPr>
          <a:xfrm>
            <a:off x="6835950" y="1049450"/>
            <a:ext cx="285900" cy="34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16"/>
          <p:cNvSpPr/>
          <p:nvPr/>
        </p:nvSpPr>
        <p:spPr>
          <a:xfrm>
            <a:off x="1491775" y="794150"/>
            <a:ext cx="5959800" cy="25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16"/>
          <p:cNvSpPr/>
          <p:nvPr/>
        </p:nvSpPr>
        <p:spPr>
          <a:xfrm>
            <a:off x="7377550" y="4533700"/>
            <a:ext cx="1766100" cy="5259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Georgetown Center on Education and the Workforce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7"/>
          <p:cNvSpPr txBox="1"/>
          <p:nvPr>
            <p:ph type="ctrTitle"/>
          </p:nvPr>
        </p:nvSpPr>
        <p:spPr>
          <a:xfrm>
            <a:off x="783600" y="192700"/>
            <a:ext cx="75768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Bachelor’s degrees by gender, 2015-2016</a:t>
            </a:r>
            <a:endParaRPr sz="24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069" name="Google Shape;1069;p117"/>
          <p:cNvSpPr txBox="1"/>
          <p:nvPr>
            <p:ph type="ctrTitle"/>
          </p:nvPr>
        </p:nvSpPr>
        <p:spPr>
          <a:xfrm>
            <a:off x="4382200" y="4359400"/>
            <a:ext cx="22947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Social sciences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70" name="Google Shape;1070;p117"/>
          <p:cNvSpPr txBox="1"/>
          <p:nvPr>
            <p:ph type="ctrTitle"/>
          </p:nvPr>
        </p:nvSpPr>
        <p:spPr>
          <a:xfrm>
            <a:off x="2130125" y="439210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STEM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71" name="Google Shape;1071;p117"/>
          <p:cNvSpPr txBox="1"/>
          <p:nvPr>
            <p:ph type="ctrTitle"/>
          </p:nvPr>
        </p:nvSpPr>
        <p:spPr>
          <a:xfrm>
            <a:off x="230300" y="2381163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50%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72" name="Google Shape;1072;p117"/>
          <p:cNvSpPr/>
          <p:nvPr/>
        </p:nvSpPr>
        <p:spPr>
          <a:xfrm>
            <a:off x="2022150" y="2716275"/>
            <a:ext cx="4757700" cy="9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17"/>
          <p:cNvSpPr/>
          <p:nvPr/>
        </p:nvSpPr>
        <p:spPr>
          <a:xfrm>
            <a:off x="2022150" y="1073150"/>
            <a:ext cx="4757700" cy="9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17"/>
          <p:cNvSpPr txBox="1"/>
          <p:nvPr>
            <p:ph type="ctrTitle"/>
          </p:nvPr>
        </p:nvSpPr>
        <p:spPr>
          <a:xfrm>
            <a:off x="230300" y="73805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100%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75" name="Google Shape;1075;p117"/>
          <p:cNvSpPr/>
          <p:nvPr/>
        </p:nvSpPr>
        <p:spPr>
          <a:xfrm>
            <a:off x="2689625" y="3518200"/>
            <a:ext cx="1115100" cy="841200"/>
          </a:xfrm>
          <a:prstGeom prst="rect">
            <a:avLst/>
          </a:prstGeom>
          <a:solidFill>
            <a:srgbClr val="FF7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17"/>
          <p:cNvSpPr/>
          <p:nvPr/>
        </p:nvSpPr>
        <p:spPr>
          <a:xfrm>
            <a:off x="4972000" y="2381175"/>
            <a:ext cx="1115100" cy="1984200"/>
          </a:xfrm>
          <a:prstGeom prst="rect">
            <a:avLst/>
          </a:prstGeom>
          <a:solidFill>
            <a:srgbClr val="FF7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7"/>
          <p:cNvSpPr txBox="1"/>
          <p:nvPr>
            <p:ph type="ctrTitle"/>
          </p:nvPr>
        </p:nvSpPr>
        <p:spPr>
          <a:xfrm>
            <a:off x="2130125" y="2951225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26%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78" name="Google Shape;1078;p117"/>
          <p:cNvSpPr txBox="1"/>
          <p:nvPr>
            <p:ph type="ctrTitle"/>
          </p:nvPr>
        </p:nvSpPr>
        <p:spPr>
          <a:xfrm>
            <a:off x="4412500" y="1805900"/>
            <a:ext cx="2234100" cy="6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61</a:t>
            </a:r>
            <a:r>
              <a:rPr lang="en" sz="20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%</a:t>
            </a:r>
            <a:endParaRPr sz="20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79" name="Google Shape;1079;p117"/>
          <p:cNvSpPr/>
          <p:nvPr/>
        </p:nvSpPr>
        <p:spPr>
          <a:xfrm>
            <a:off x="2022150" y="871900"/>
            <a:ext cx="4982400" cy="3487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17"/>
          <p:cNvSpPr/>
          <p:nvPr/>
        </p:nvSpPr>
        <p:spPr>
          <a:xfrm>
            <a:off x="6835950" y="1049450"/>
            <a:ext cx="285900" cy="34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17"/>
          <p:cNvSpPr/>
          <p:nvPr/>
        </p:nvSpPr>
        <p:spPr>
          <a:xfrm>
            <a:off x="1879025" y="779325"/>
            <a:ext cx="5572500" cy="27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17"/>
          <p:cNvSpPr/>
          <p:nvPr/>
        </p:nvSpPr>
        <p:spPr>
          <a:xfrm>
            <a:off x="7377550" y="4724975"/>
            <a:ext cx="1766100" cy="334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National Center for Education Statistics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8"/>
          <p:cNvSpPr txBox="1"/>
          <p:nvPr>
            <p:ph type="ctrTitle"/>
          </p:nvPr>
        </p:nvSpPr>
        <p:spPr>
          <a:xfrm>
            <a:off x="1655900" y="1851538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We’ve built tools with a lot of potential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88" name="Google Shape;1088;p118"/>
          <p:cNvSpPr txBox="1"/>
          <p:nvPr>
            <p:ph type="ctrTitle"/>
          </p:nvPr>
        </p:nvSpPr>
        <p:spPr>
          <a:xfrm>
            <a:off x="1143000" y="859075"/>
            <a:ext cx="61455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The next frontier for data science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89" name="Google Shape;1089;p118"/>
          <p:cNvSpPr/>
          <p:nvPr/>
        </p:nvSpPr>
        <p:spPr>
          <a:xfrm>
            <a:off x="1246907" y="2120192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19"/>
          <p:cNvSpPr txBox="1"/>
          <p:nvPr>
            <p:ph type="ctrTitle"/>
          </p:nvPr>
        </p:nvSpPr>
        <p:spPr>
          <a:xfrm>
            <a:off x="1655900" y="1851538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We’ve built tools with a lot of potential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95" name="Google Shape;1095;p119"/>
          <p:cNvSpPr txBox="1"/>
          <p:nvPr>
            <p:ph type="ctrTitle"/>
          </p:nvPr>
        </p:nvSpPr>
        <p:spPr>
          <a:xfrm>
            <a:off x="1143000" y="859075"/>
            <a:ext cx="61455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The next frontier for data science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96" name="Google Shape;1096;p119"/>
          <p:cNvSpPr/>
          <p:nvPr/>
        </p:nvSpPr>
        <p:spPr>
          <a:xfrm>
            <a:off x="1246907" y="2120192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9"/>
          <p:cNvSpPr txBox="1"/>
          <p:nvPr>
            <p:ph type="ctrTitle"/>
          </p:nvPr>
        </p:nvSpPr>
        <p:spPr>
          <a:xfrm>
            <a:off x="1655900" y="2480725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 need help to make them valuable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98" name="Google Shape;1098;p119"/>
          <p:cNvSpPr/>
          <p:nvPr/>
        </p:nvSpPr>
        <p:spPr>
          <a:xfrm>
            <a:off x="1246907" y="2749380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0"/>
          <p:cNvSpPr txBox="1"/>
          <p:nvPr>
            <p:ph type="ctrTitle"/>
          </p:nvPr>
        </p:nvSpPr>
        <p:spPr>
          <a:xfrm>
            <a:off x="1655900" y="1851538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We’ve built tools with a lot of potential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04" name="Google Shape;1104;p120"/>
          <p:cNvSpPr txBox="1"/>
          <p:nvPr>
            <p:ph type="ctrTitle"/>
          </p:nvPr>
        </p:nvSpPr>
        <p:spPr>
          <a:xfrm>
            <a:off x="1143000" y="859075"/>
            <a:ext cx="61455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The next frontier for data science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05" name="Google Shape;1105;p120"/>
          <p:cNvSpPr/>
          <p:nvPr/>
        </p:nvSpPr>
        <p:spPr>
          <a:xfrm>
            <a:off x="1246907" y="2120192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20"/>
          <p:cNvSpPr txBox="1"/>
          <p:nvPr>
            <p:ph type="ctrTitle"/>
          </p:nvPr>
        </p:nvSpPr>
        <p:spPr>
          <a:xfrm>
            <a:off x="1655900" y="2480725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 need help to make them valuable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07" name="Google Shape;1107;p120"/>
          <p:cNvSpPr/>
          <p:nvPr/>
        </p:nvSpPr>
        <p:spPr>
          <a:xfrm>
            <a:off x="1246907" y="2749380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20"/>
          <p:cNvSpPr txBox="1"/>
          <p:nvPr>
            <p:ph type="ctrTitle"/>
          </p:nvPr>
        </p:nvSpPr>
        <p:spPr>
          <a:xfrm>
            <a:off x="1655900" y="3109888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Less-technical analytical thinkers will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09" name="Google Shape;1109;p120"/>
          <p:cNvSpPr/>
          <p:nvPr/>
        </p:nvSpPr>
        <p:spPr>
          <a:xfrm>
            <a:off x="1246907" y="3378542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21"/>
          <p:cNvSpPr txBox="1"/>
          <p:nvPr>
            <p:ph type="ctrTitle"/>
          </p:nvPr>
        </p:nvSpPr>
        <p:spPr>
          <a:xfrm>
            <a:off x="1655900" y="1851538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We’ve built tools with a lot of potential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15" name="Google Shape;1115;p121"/>
          <p:cNvSpPr txBox="1"/>
          <p:nvPr>
            <p:ph type="ctrTitle"/>
          </p:nvPr>
        </p:nvSpPr>
        <p:spPr>
          <a:xfrm>
            <a:off x="1143000" y="859075"/>
            <a:ext cx="61455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The next frontier for data science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16" name="Google Shape;1116;p121"/>
          <p:cNvSpPr/>
          <p:nvPr/>
        </p:nvSpPr>
        <p:spPr>
          <a:xfrm>
            <a:off x="1246907" y="2120192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21"/>
          <p:cNvSpPr txBox="1"/>
          <p:nvPr>
            <p:ph type="ctrTitle"/>
          </p:nvPr>
        </p:nvSpPr>
        <p:spPr>
          <a:xfrm>
            <a:off x="1655900" y="2480725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 need help</a:t>
            </a: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to make them valuable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18" name="Google Shape;1118;p121"/>
          <p:cNvSpPr/>
          <p:nvPr/>
        </p:nvSpPr>
        <p:spPr>
          <a:xfrm>
            <a:off x="1246907" y="2749380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21"/>
          <p:cNvSpPr txBox="1"/>
          <p:nvPr>
            <p:ph type="ctrTitle"/>
          </p:nvPr>
        </p:nvSpPr>
        <p:spPr>
          <a:xfrm>
            <a:off x="1655900" y="3109888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Less-technical analytical thinkers will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20" name="Google Shape;1120;p121"/>
          <p:cNvSpPr/>
          <p:nvPr/>
        </p:nvSpPr>
        <p:spPr>
          <a:xfrm>
            <a:off x="1246907" y="3378542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21"/>
          <p:cNvSpPr txBox="1"/>
          <p:nvPr>
            <p:ph type="ctrTitle"/>
          </p:nvPr>
        </p:nvSpPr>
        <p:spPr>
          <a:xfrm>
            <a:off x="1655900" y="3739063"/>
            <a:ext cx="7051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D2D2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Our challenge: How do we welcome them?</a:t>
            </a:r>
            <a:endParaRPr b="1" sz="24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22" name="Google Shape;1122;p121"/>
          <p:cNvSpPr/>
          <p:nvPr/>
        </p:nvSpPr>
        <p:spPr>
          <a:xfrm>
            <a:off x="1246907" y="4007717"/>
            <a:ext cx="212400" cy="212400"/>
          </a:xfrm>
          <a:prstGeom prst="ellipse">
            <a:avLst/>
          </a:prstGeom>
          <a:noFill/>
          <a:ln cap="flat" cmpd="sng" w="28575">
            <a:solidFill>
              <a:srgbClr val="EE7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22"/>
          <p:cNvSpPr/>
          <p:nvPr/>
        </p:nvSpPr>
        <p:spPr>
          <a:xfrm>
            <a:off x="1147350" y="2657250"/>
            <a:ext cx="6849300" cy="1159200"/>
          </a:xfrm>
          <a:prstGeom prst="rect">
            <a:avLst/>
          </a:prstGeom>
          <a:solidFill>
            <a:srgbClr val="BD36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sp>
        <p:nvSpPr>
          <p:cNvPr id="1128" name="Google Shape;1128;p122"/>
          <p:cNvSpPr/>
          <p:nvPr/>
        </p:nvSpPr>
        <p:spPr>
          <a:xfrm>
            <a:off x="1147350" y="1700000"/>
            <a:ext cx="6849300" cy="1008600"/>
          </a:xfrm>
          <a:prstGeom prst="rect">
            <a:avLst/>
          </a:prstGeom>
          <a:solidFill>
            <a:srgbClr val="BD36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sp>
        <p:nvSpPr>
          <p:cNvPr id="1129" name="Google Shape;1129;p122"/>
          <p:cNvSpPr txBox="1"/>
          <p:nvPr>
            <p:ph type="ctrTitle"/>
          </p:nvPr>
        </p:nvSpPr>
        <p:spPr>
          <a:xfrm>
            <a:off x="1147425" y="2055700"/>
            <a:ext cx="6849300" cy="11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BACKUP</a:t>
            </a:r>
            <a:endParaRPr sz="10000">
              <a:solidFill>
                <a:schemeClr val="lt1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23"/>
          <p:cNvSpPr txBox="1"/>
          <p:nvPr>
            <p:ph type="ctrTitle"/>
          </p:nvPr>
        </p:nvSpPr>
        <p:spPr>
          <a:xfrm>
            <a:off x="1143000" y="544025"/>
            <a:ext cx="49962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D2D2D"/>
                </a:solidFill>
                <a:latin typeface="Caveat"/>
                <a:ea typeface="Caveat"/>
                <a:cs typeface="Caveat"/>
                <a:sym typeface="Caveat"/>
              </a:rPr>
              <a:t>2014!</a:t>
            </a:r>
            <a:endParaRPr b="1" sz="1800">
              <a:solidFill>
                <a:srgbClr val="2D2D2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135" name="Google Shape;1135;p123"/>
          <p:cNvCxnSpPr>
            <a:stCxn id="1136" idx="3"/>
            <a:endCxn id="1137" idx="1"/>
          </p:cNvCxnSpPr>
          <p:nvPr/>
        </p:nvCxnSpPr>
        <p:spPr>
          <a:xfrm>
            <a:off x="2816775" y="1753825"/>
            <a:ext cx="1236000" cy="7824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8" name="Google Shape;1138;p123"/>
          <p:cNvCxnSpPr>
            <a:endCxn id="1137" idx="1"/>
          </p:cNvCxnSpPr>
          <p:nvPr/>
        </p:nvCxnSpPr>
        <p:spPr>
          <a:xfrm>
            <a:off x="2507275" y="2535725"/>
            <a:ext cx="15456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7" name="Google Shape;1137;p123"/>
          <p:cNvSpPr/>
          <p:nvPr/>
        </p:nvSpPr>
        <p:spPr>
          <a:xfrm>
            <a:off x="4052875" y="1938425"/>
            <a:ext cx="1483200" cy="1195800"/>
          </a:xfrm>
          <a:prstGeom prst="roundRect">
            <a:avLst>
              <a:gd fmla="val 16667" name="adj"/>
            </a:avLst>
          </a:prstGeom>
          <a:solidFill>
            <a:srgbClr val="FFF2CC">
              <a:alpha val="68080"/>
            </a:srgbClr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39" name="Google Shape;1139;p123"/>
          <p:cNvCxnSpPr>
            <a:stCxn id="1140" idx="3"/>
            <a:endCxn id="1137" idx="1"/>
          </p:cNvCxnSpPr>
          <p:nvPr/>
        </p:nvCxnSpPr>
        <p:spPr>
          <a:xfrm flipH="1" rot="10800000">
            <a:off x="2816775" y="2536425"/>
            <a:ext cx="1236000" cy="7824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1" name="Google Shape;1141;p123"/>
          <p:cNvSpPr txBox="1"/>
          <p:nvPr/>
        </p:nvSpPr>
        <p:spPr>
          <a:xfrm>
            <a:off x="4075375" y="2358575"/>
            <a:ext cx="146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Data warehouse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42" name="Google Shape;1142;p123"/>
          <p:cNvSpPr/>
          <p:nvPr/>
        </p:nvSpPr>
        <p:spPr>
          <a:xfrm>
            <a:off x="893175" y="22804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6" name="Google Shape;1136;p123"/>
          <p:cNvSpPr/>
          <p:nvPr/>
        </p:nvSpPr>
        <p:spPr>
          <a:xfrm>
            <a:off x="893175" y="1497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0" name="Google Shape;1140;p123"/>
          <p:cNvSpPr/>
          <p:nvPr/>
        </p:nvSpPr>
        <p:spPr>
          <a:xfrm>
            <a:off x="893175" y="3062925"/>
            <a:ext cx="1923600" cy="51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3" name="Google Shape;1143;p123"/>
          <p:cNvSpPr txBox="1"/>
          <p:nvPr/>
        </p:nvSpPr>
        <p:spPr>
          <a:xfrm>
            <a:off x="855075" y="1497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Business app A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44" name="Google Shape;1144;p123"/>
          <p:cNvSpPr txBox="1"/>
          <p:nvPr/>
        </p:nvSpPr>
        <p:spPr>
          <a:xfrm>
            <a:off x="855075" y="22804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Business app B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45" name="Google Shape;1145;p123"/>
          <p:cNvSpPr txBox="1"/>
          <p:nvPr/>
        </p:nvSpPr>
        <p:spPr>
          <a:xfrm>
            <a:off x="855075" y="3062925"/>
            <a:ext cx="1999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Business app C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46" name="Google Shape;1146;p123"/>
          <p:cNvSpPr/>
          <p:nvPr/>
        </p:nvSpPr>
        <p:spPr>
          <a:xfrm>
            <a:off x="6772175" y="1938125"/>
            <a:ext cx="1623000" cy="1195800"/>
          </a:xfrm>
          <a:prstGeom prst="roundRect">
            <a:avLst>
              <a:gd fmla="val 16667" name="adj"/>
            </a:avLst>
          </a:prstGeom>
          <a:solidFill>
            <a:srgbClr val="FCF1E3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47" name="Google Shape;1147;p123"/>
          <p:cNvCxnSpPr>
            <a:stCxn id="1137" idx="3"/>
            <a:endCxn id="1146" idx="1"/>
          </p:cNvCxnSpPr>
          <p:nvPr/>
        </p:nvCxnSpPr>
        <p:spPr>
          <a:xfrm>
            <a:off x="5536075" y="2536325"/>
            <a:ext cx="1236000" cy="6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37B06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8" name="Google Shape;1148;p123"/>
          <p:cNvSpPr txBox="1"/>
          <p:nvPr/>
        </p:nvSpPr>
        <p:spPr>
          <a:xfrm>
            <a:off x="6772175" y="2231225"/>
            <a:ext cx="1623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2D2D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Analytics + data science platform</a:t>
            </a:r>
            <a:endParaRPr sz="1100">
              <a:solidFill>
                <a:srgbClr val="2D2D2D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